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42"/>
  </p:notesMasterIdLst>
  <p:sldIdLst>
    <p:sldId id="256" r:id="rId2"/>
    <p:sldId id="274" r:id="rId3"/>
    <p:sldId id="298" r:id="rId4"/>
    <p:sldId id="350" r:id="rId5"/>
    <p:sldId id="299" r:id="rId6"/>
    <p:sldId id="300" r:id="rId7"/>
    <p:sldId id="326" r:id="rId8"/>
    <p:sldId id="369" r:id="rId9"/>
    <p:sldId id="261" r:id="rId10"/>
    <p:sldId id="328" r:id="rId11"/>
    <p:sldId id="358" r:id="rId12"/>
    <p:sldId id="329" r:id="rId13"/>
    <p:sldId id="290" r:id="rId14"/>
    <p:sldId id="330" r:id="rId15"/>
    <p:sldId id="349" r:id="rId16"/>
    <p:sldId id="345" r:id="rId17"/>
    <p:sldId id="320" r:id="rId18"/>
    <p:sldId id="341" r:id="rId19"/>
    <p:sldId id="342" r:id="rId20"/>
    <p:sldId id="347" r:id="rId21"/>
    <p:sldId id="343" r:id="rId22"/>
    <p:sldId id="360" r:id="rId23"/>
    <p:sldId id="366" r:id="rId24"/>
    <p:sldId id="357" r:id="rId25"/>
    <p:sldId id="348" r:id="rId26"/>
    <p:sldId id="324" r:id="rId27"/>
    <p:sldId id="367" r:id="rId28"/>
    <p:sldId id="340" r:id="rId29"/>
    <p:sldId id="322" r:id="rId30"/>
    <p:sldId id="362" r:id="rId31"/>
    <p:sldId id="356" r:id="rId32"/>
    <p:sldId id="364" r:id="rId33"/>
    <p:sldId id="359" r:id="rId34"/>
    <p:sldId id="363" r:id="rId35"/>
    <p:sldId id="370" r:id="rId36"/>
    <p:sldId id="371" r:id="rId37"/>
    <p:sldId id="372" r:id="rId38"/>
    <p:sldId id="361" r:id="rId39"/>
    <p:sldId id="323" r:id="rId40"/>
    <p:sldId id="289" r:id="rId4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71" autoAdjust="0"/>
  </p:normalViewPr>
  <p:slideViewPr>
    <p:cSldViewPr>
      <p:cViewPr>
        <p:scale>
          <a:sx n="50" d="100"/>
          <a:sy n="50" d="100"/>
        </p:scale>
        <p:origin x="-193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98AA-8084-4AD8-847C-7872488EF3F7}" type="datetimeFigureOut">
              <a:rPr lang="en-GB" smtClean="0"/>
              <a:t>10/10/2015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4D805-DEBE-4A3C-AD0F-FA96218A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23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4D805-DEBE-4A3C-AD0F-FA96218A9FA9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FD3CA-9C06-4FE9-B9D4-09E51EF4545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07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14EFF-57E9-4C1C-8A93-FA39105A99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06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4AF12-A709-4502-AC32-C705195E215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78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883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95F1-FA85-4CF2-9BDA-5E5B609C984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080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DEF4C-16F5-48D8-ACA3-318367ACB89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383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D3169-3089-4484-91C1-B8FE652F721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852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12B50-3007-4D15-9467-F21B740F779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927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549BE-F657-4CE0-9A31-B189464446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771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F51FD-C4FD-4B09-970F-EE597F0F3EE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424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9F0F-5D42-4B6F-BC9B-2DD29B1708B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194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/>
          </a:blip>
          <a:srcRect/>
          <a:stretch>
            <a:fillRect l="-20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625B29-0148-4A6E-8A0A-2EA6BC9C539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804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362613490511970/" TargetMode="External"/><Relationship Id="rId3" Type="http://schemas.openxmlformats.org/officeDocument/2006/relationships/hyperlink" Target="http://commons.wikimedia.org/wiki/Main_Page" TargetMode="External"/><Relationship Id="rId7" Type="http://schemas.openxmlformats.org/officeDocument/2006/relationships/hyperlink" Target="http://www.britastro.org/vs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ectro-aras.com/forum/index.php" TargetMode="External"/><Relationship Id="rId5" Type="http://schemas.openxmlformats.org/officeDocument/2006/relationships/hyperlink" Target="https://groups.yahoo.com/neo/groups/spectro-l/conversations/messages" TargetMode="External"/><Relationship Id="rId4" Type="http://schemas.openxmlformats.org/officeDocument/2006/relationships/hyperlink" Target="https://groups.yahoo.com/neo/groups/astronomical_spectroscopy/info" TargetMode="External"/><Relationship Id="rId9" Type="http://schemas.openxmlformats.org/officeDocument/2006/relationships/hyperlink" Target="mailto:barnards.star12@g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76672"/>
            <a:ext cx="7772400" cy="532799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6000" dirty="0" smtClean="0">
                <a:solidFill>
                  <a:srgbClr val="FFC000"/>
                </a:solidFill>
                <a:latin typeface="Castellar" panose="020A0402060406010301" pitchFamily="18" charset="0"/>
              </a:rPr>
              <a:t>My First steps in Slit spectroscopy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6336" y="5250685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rgbClr val="FFFF00"/>
                </a:solidFill>
              </a:rPr>
              <a:t>BAAVSS Spectroscopy Workshop</a:t>
            </a:r>
          </a:p>
          <a:p>
            <a:pPr algn="r"/>
            <a:r>
              <a:rPr lang="en-GB" sz="2400" dirty="0" smtClean="0">
                <a:solidFill>
                  <a:srgbClr val="FFFF00"/>
                </a:solidFill>
              </a:rPr>
              <a:t>Norman Lockyer Observatory October 2015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11246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Andrew Wilson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Preparation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6912768" cy="511256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First of all practice in daylight and indoors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A good idea to note the micrometre readings for different lines</a:t>
            </a:r>
          </a:p>
          <a:p>
            <a:pPr lvl="1">
              <a:defRPr/>
            </a:pPr>
            <a:endParaRPr lang="en-GB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Spectroscope</a:t>
            </a:r>
            <a:r>
              <a:rPr lang="en-GB" altLang="en-US" dirty="0" smtClean="0">
                <a:solidFill>
                  <a:srgbClr val="FFFF00"/>
                </a:solidFill>
              </a:rPr>
              <a:t> </a:t>
            </a:r>
            <a:r>
              <a:rPr lang="en-GB" altLang="en-US" dirty="0" smtClean="0">
                <a:solidFill>
                  <a:srgbClr val="FFFF00"/>
                </a:solidFill>
              </a:rPr>
              <a:t>setup </a:t>
            </a:r>
            <a:r>
              <a:rPr lang="en-GB" altLang="en-US" dirty="0" smtClean="0">
                <a:solidFill>
                  <a:srgbClr val="FFFF00"/>
                </a:solidFill>
              </a:rPr>
              <a:t>(check </a:t>
            </a:r>
            <a:r>
              <a:rPr lang="en-GB" altLang="en-US" dirty="0" smtClean="0">
                <a:solidFill>
                  <a:srgbClr val="FFFF00"/>
                </a:solidFill>
              </a:rPr>
              <a:t>at telescope)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Focus </a:t>
            </a:r>
            <a:r>
              <a:rPr lang="en-GB" altLang="en-US" dirty="0">
                <a:solidFill>
                  <a:srgbClr val="FFFF00"/>
                </a:solidFill>
              </a:rPr>
              <a:t>the guide camera on the </a:t>
            </a:r>
            <a:r>
              <a:rPr lang="en-GB" altLang="en-US" dirty="0" smtClean="0">
                <a:solidFill>
                  <a:srgbClr val="FFFF00"/>
                </a:solidFill>
              </a:rPr>
              <a:t>slit</a:t>
            </a:r>
          </a:p>
          <a:p>
            <a:pPr marL="914400" lvl="2" indent="0"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May only need to do once</a:t>
            </a:r>
          </a:p>
          <a:p>
            <a:pPr lvl="1">
              <a:defRPr/>
            </a:pPr>
            <a:endParaRPr lang="en-GB" altLang="en-US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altLang="en-US" dirty="0">
                <a:solidFill>
                  <a:srgbClr val="FFFF00"/>
                </a:solidFill>
              </a:rPr>
              <a:t>Select the </a:t>
            </a:r>
            <a:r>
              <a:rPr lang="en-GB" altLang="en-US" dirty="0" smtClean="0">
                <a:solidFill>
                  <a:srgbClr val="FFFF00"/>
                </a:solidFill>
              </a:rPr>
              <a:t>wavelength</a:t>
            </a:r>
          </a:p>
          <a:p>
            <a:pPr lvl="1">
              <a:defRPr/>
            </a:pPr>
            <a:endParaRPr lang="en-GB" altLang="en-US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altLang="en-US" dirty="0">
                <a:solidFill>
                  <a:srgbClr val="FFFF00"/>
                </a:solidFill>
              </a:rPr>
              <a:t>Focus main camera using the neon spectrum</a:t>
            </a:r>
          </a:p>
          <a:p>
            <a:pPr lvl="1">
              <a:defRPr/>
            </a:pPr>
            <a:endParaRPr lang="en-GB" altLang="en-US" dirty="0" smtClean="0">
              <a:solidFill>
                <a:srgbClr val="FFFF00"/>
              </a:solidFill>
            </a:endParaRPr>
          </a:p>
          <a:p>
            <a:pPr lvl="1">
              <a:defRPr/>
            </a:pPr>
            <a:endParaRPr lang="en-GB" alt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My Astronomy Images\Raw\2015-03-08\Castor\Castor-001_Ne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36" y="1772816"/>
            <a:ext cx="1944216" cy="15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959" y="3861048"/>
            <a:ext cx="2914210" cy="18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At the Telescope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336560" cy="316835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Focus the telescope on a star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Can do by looking at the guide star image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Refine by looking at the spectrum and focus until counts </a:t>
            </a:r>
            <a:r>
              <a:rPr lang="en-GB" altLang="en-US" dirty="0" smtClean="0">
                <a:solidFill>
                  <a:srgbClr val="FFFF00"/>
                </a:solidFill>
              </a:rPr>
              <a:t>or signal are </a:t>
            </a:r>
            <a:r>
              <a:rPr lang="en-GB" altLang="en-US" dirty="0" smtClean="0">
                <a:solidFill>
                  <a:srgbClr val="FFFF00"/>
                </a:solidFill>
              </a:rPr>
              <a:t>highest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May need to nudge star back and forth to centre on slit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Test spectrum to make sure everything is OK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0279"/>
            <a:ext cx="9144000" cy="9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Align Spectra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Camera Horizontal Axis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93762" y="1916832"/>
            <a:ext cx="7419900" cy="648072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Not aligned (Castor H-alpha at high resolution)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0280"/>
            <a:ext cx="9144000" cy="979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3762" y="4293096"/>
            <a:ext cx="7419900" cy="68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rgbClr val="FFFF00"/>
                </a:solidFill>
              </a:rPr>
              <a:t>A</a:t>
            </a:r>
            <a:r>
              <a:rPr lang="en-GB" altLang="en-US" dirty="0" smtClean="0">
                <a:solidFill>
                  <a:srgbClr val="FFFF00"/>
                </a:solidFill>
              </a:rPr>
              <a:t>ligned (CH </a:t>
            </a:r>
            <a:r>
              <a:rPr lang="en-GB" altLang="en-US" dirty="0" err="1" smtClean="0">
                <a:solidFill>
                  <a:srgbClr val="FFFF00"/>
                </a:solidFill>
              </a:rPr>
              <a:t>Cygni</a:t>
            </a:r>
            <a:r>
              <a:rPr lang="en-GB" altLang="en-US" dirty="0" smtClean="0">
                <a:solidFill>
                  <a:srgbClr val="FFFF00"/>
                </a:solidFill>
              </a:rPr>
              <a:t> at low resolution)</a:t>
            </a:r>
          </a:p>
        </p:txBody>
      </p:sp>
      <p:pic>
        <p:nvPicPr>
          <p:cNvPr id="1026" name="Picture 2" descr="C:\Users\User\Documents\Presentations\IntroSpec 2015 April\Castor-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2" b="42271"/>
          <a:stretch/>
        </p:blipFill>
        <p:spPr bwMode="auto">
          <a:xfrm>
            <a:off x="0" y="2605960"/>
            <a:ext cx="9144000" cy="12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Locating the Star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08507"/>
            <a:ext cx="4358470" cy="68291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Planetarium software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01" y="4005064"/>
            <a:ext cx="1551358" cy="243720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86161" y="2852936"/>
            <a:ext cx="2557839" cy="1022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BAAVSS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Charts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3299"/>
            <a:ext cx="65436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280920" cy="51125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Target star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Find the target star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Take a neon spectrum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Position the star on the slit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Track the telescope on a guide star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Take star spectrum images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If long run then take another neon spectrum</a:t>
            </a:r>
          </a:p>
        </p:txBody>
      </p:sp>
      <p:pic>
        <p:nvPicPr>
          <p:cNvPr id="3074" name="Picture 2" descr="C:\Users\User\My Astronomy Images\Raw\2015-09-27\GamCasGuid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8830" y="505090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An imaging run – Getting the spectra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2050" name="Picture 2" descr="C:\Users\User\My Astronomy Images\Raw\2015-10-02\AGPrg_Guid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t="5139" r="19792" b="38170"/>
          <a:stretch/>
        </p:blipFill>
        <p:spPr bwMode="auto">
          <a:xfrm>
            <a:off x="1691680" y="5050704"/>
            <a:ext cx="235887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Processing a Spectrum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Basic Processing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120536" cy="4968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Calibrate all the images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Dark frames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Bias frames (if required)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Hot pixel removal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Combine the images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Correct spectra for “tilt” and “slant”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Wavelength calibrate the spectrum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4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Kappa Cassiopeia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521347" cy="4963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62751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NASA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88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Kappa Cassiopeia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Low Resolution – No Response Correction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1563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32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Kappa Cassiopeia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Medium </a:t>
            </a:r>
            <a:r>
              <a:rPr lang="en-GB" sz="3600" dirty="0">
                <a:solidFill>
                  <a:srgbClr val="FFC000"/>
                </a:solidFill>
              </a:rPr>
              <a:t>Resolution </a:t>
            </a:r>
            <a:r>
              <a:rPr lang="en-GB" sz="3600" dirty="0" smtClean="0">
                <a:solidFill>
                  <a:srgbClr val="FFC000"/>
                </a:solidFill>
              </a:rPr>
              <a:t>– No Response Correction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062"/>
            <a:ext cx="9144000" cy="41563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45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Kappa Cassiopeia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High </a:t>
            </a:r>
            <a:r>
              <a:rPr lang="en-GB" sz="3600" dirty="0">
                <a:solidFill>
                  <a:srgbClr val="FFC000"/>
                </a:solidFill>
              </a:rPr>
              <a:t>Resolution </a:t>
            </a:r>
            <a:r>
              <a:rPr lang="en-GB" sz="3600" dirty="0" smtClean="0">
                <a:solidFill>
                  <a:srgbClr val="FFC000"/>
                </a:solidFill>
              </a:rPr>
              <a:t>– No Response Correction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619"/>
            <a:ext cx="9166109" cy="41664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88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Overview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My choice of spectrograph, camera and telescope</a:t>
            </a:r>
          </a:p>
          <a:p>
            <a:pPr>
              <a:defRPr/>
            </a:pPr>
            <a:endParaRPr lang="en-GB" alt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Getting started and basic processing</a:t>
            </a:r>
          </a:p>
          <a:p>
            <a:pPr>
              <a:defRPr/>
            </a:pPr>
            <a:endParaRPr lang="en-GB" alt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Some of the problems I’ve </a:t>
            </a:r>
            <a:r>
              <a:rPr lang="en-GB" altLang="en-US" dirty="0" smtClean="0">
                <a:solidFill>
                  <a:srgbClr val="FFFF00"/>
                </a:solidFill>
              </a:rPr>
              <a:t>overcome</a:t>
            </a:r>
            <a:endParaRPr lang="en-GB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GB" alt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More advanced processing</a:t>
            </a:r>
          </a:p>
          <a:p>
            <a:pPr>
              <a:defRPr/>
            </a:pPr>
            <a:endParaRPr lang="en-GB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Interspersed with examples of my spectra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518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The Allen Telescope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University of London Observatory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2540000" cy="381000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182788"/>
            <a:ext cx="4330824" cy="1080120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24” Richey-Chretien</a:t>
            </a:r>
          </a:p>
        </p:txBody>
      </p:sp>
      <p:pic>
        <p:nvPicPr>
          <p:cNvPr id="6" name="Picture 4" descr="u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488832" cy="19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11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Kappa Cassiopeia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Mill Hill Observatory 1993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628800"/>
            <a:ext cx="6699109" cy="50243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70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My Astronomy Images\Raw\2015-09-10\Flat\Flat_Av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47" y="4237062"/>
            <a:ext cx="2569995" cy="205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Processing </a:t>
            </a:r>
            <a:r>
              <a:rPr lang="en-GB" dirty="0">
                <a:solidFill>
                  <a:srgbClr val="FFC000"/>
                </a:solidFill>
              </a:rPr>
              <a:t>a</a:t>
            </a:r>
            <a:r>
              <a:rPr lang="en-GB" dirty="0" smtClean="0">
                <a:solidFill>
                  <a:srgbClr val="FFC000"/>
                </a:solidFill>
              </a:rPr>
              <a:t> Spectrum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Further Image Calibration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120536" cy="3240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Cosmic </a:t>
            </a:r>
            <a:r>
              <a:rPr lang="en-GB" altLang="en-US" dirty="0">
                <a:solidFill>
                  <a:srgbClr val="FFFF00"/>
                </a:solidFill>
              </a:rPr>
              <a:t>ray removal</a:t>
            </a:r>
          </a:p>
          <a:p>
            <a:pPr>
              <a:defRPr/>
            </a:pPr>
            <a:r>
              <a:rPr lang="en-GB" altLang="en-US" dirty="0">
                <a:solidFill>
                  <a:srgbClr val="FFFF00"/>
                </a:solidFill>
              </a:rPr>
              <a:t>Flat </a:t>
            </a:r>
            <a:r>
              <a:rPr lang="en-GB" altLang="en-US" dirty="0" smtClean="0">
                <a:solidFill>
                  <a:srgbClr val="FFFF00"/>
                </a:solidFill>
              </a:rPr>
              <a:t>fields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Removes image artefacts dependent on the spectrum position on the imaging chip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1027" name="Picture 3" descr="C:\Users\User\My Spectra\ISIS_Processing\night_20150925\calib\flat_avg_2_20150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2569995" cy="205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Processing </a:t>
            </a:r>
            <a:r>
              <a:rPr lang="en-GB" dirty="0">
                <a:solidFill>
                  <a:srgbClr val="FFC000"/>
                </a:solidFill>
              </a:rPr>
              <a:t>a</a:t>
            </a:r>
            <a:r>
              <a:rPr lang="en-GB" dirty="0" smtClean="0">
                <a:solidFill>
                  <a:srgbClr val="FFC000"/>
                </a:solidFill>
              </a:rPr>
              <a:t> Spectrum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Response Profile </a:t>
            </a:r>
            <a:r>
              <a:rPr lang="en-GB" sz="2200" dirty="0" smtClean="0">
                <a:solidFill>
                  <a:srgbClr val="FFC000"/>
                </a:solidFill>
              </a:rPr>
              <a:t>– Instrumental and Atmospheric Correction</a:t>
            </a:r>
            <a:endParaRPr lang="en-GB" sz="2200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120536" cy="28083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Take a spectrum of a standard A type star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Close to air mass (altitude) of the target star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Divide this by a professional reference spectrum of the same star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Smooth the resultant curve to remove minor artefacts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This is the response profile!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Used to correct the spectrum of the target star for your equipment and the Earth’s atmosphere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pic>
        <p:nvPicPr>
          <p:cNvPr id="2050" name="Picture 2" descr="C:\Users\User\My Spectra\ISIS_Processing\LowResRespon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8795"/>
            <a:ext cx="4788024" cy="21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My Spectra\ISIS_Processing\night_20150925\focus2_response_corrected\Flat_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9" y="4218796"/>
            <a:ext cx="4788023" cy="21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Rho </a:t>
            </a:r>
            <a:r>
              <a:rPr lang="en-GB" dirty="0" err="1" smtClean="0">
                <a:solidFill>
                  <a:srgbClr val="FFC000"/>
                </a:solidFill>
              </a:rPr>
              <a:t>Persei</a:t>
            </a:r>
            <a:r>
              <a:rPr lang="en-GB" dirty="0">
                <a:solidFill>
                  <a:srgbClr val="FFC000"/>
                </a:solidFill>
              </a:rPr>
              <a:t/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sz="2200" dirty="0" smtClean="0">
                <a:solidFill>
                  <a:srgbClr val="FFC000"/>
                </a:solidFill>
              </a:rPr>
              <a:t>Instrument and Atmospheric Response Corrected but no Flat Field</a:t>
            </a:r>
            <a:endParaRPr lang="en-GB" sz="22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818"/>
            <a:ext cx="9144000" cy="4156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832519"/>
            <a:ext cx="9144000" cy="1025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05216"/>
            <a:ext cx="8352928" cy="592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623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Red giant with a temperature of about 4000K and a </a:t>
            </a:r>
            <a:r>
              <a:rPr lang="en-GB" dirty="0" err="1" smtClean="0">
                <a:solidFill>
                  <a:srgbClr val="FFFF00"/>
                </a:solidFill>
              </a:rPr>
              <a:t>semiregular</a:t>
            </a:r>
            <a:r>
              <a:rPr lang="en-GB" dirty="0" smtClean="0">
                <a:solidFill>
                  <a:srgbClr val="FFFF00"/>
                </a:solidFill>
              </a:rPr>
              <a:t> variable star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0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Kappa Cassiopeia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>
                <a:solidFill>
                  <a:srgbClr val="FFC000"/>
                </a:solidFill>
              </a:rPr>
              <a:t>Flat Field &amp; Response Corrected</a:t>
            </a:r>
          </a:p>
        </p:txBody>
      </p:sp>
      <p:pic>
        <p:nvPicPr>
          <p:cNvPr id="3074" name="Picture 2" descr="C:\Astrobodger\BASS Project\Kappa Cas\Profiles\Kappa_Cas_20150308_2400_20x60_F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37848" cy="24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Astrobodger\BASS Project\Kappa Cas\Profiles\Kappa_Cas_20150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896"/>
            <a:ext cx="9144000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7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Hydrogen Alpha Line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B Stars in Cassiopeia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Astrobodger\BASS Project\LHIRESIII_FirstLight\20150304_Flat\LHIRESII_FirstLight_Flat_2_FullNames.b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3112" y="6267618"/>
            <a:ext cx="421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B Star Temperatures: 15,500K~28,000K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30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Refining LHIRES III Setup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Main Mirror Position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7632848" cy="1584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FFFF00"/>
                </a:solidFill>
              </a:rPr>
              <a:t>Adjusting the main mirror position on the LHIRES III to optimise the light throughput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pic>
        <p:nvPicPr>
          <p:cNvPr id="1028" name="Picture 4" descr="C:\Users\User\OneDrive\Pictures\Camera Roll\WP_20150930_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5580112" y="3645024"/>
            <a:ext cx="1980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1668" y="3140968"/>
            <a:ext cx="261017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Low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Middle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High</a:t>
            </a:r>
          </a:p>
        </p:txBody>
      </p:sp>
      <p:pic>
        <p:nvPicPr>
          <p:cNvPr id="4" name="Picture 2" descr="C:\Users\User\My Astronomy Images\Raw\Sky Flat 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71" y="2780928"/>
            <a:ext cx="1539752" cy="123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My Astronomy Images\Raw\Sky Flat Midd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71" y="4077072"/>
            <a:ext cx="1539752" cy="12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My Astronomy Images\Raw\Sky Flat Hig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71" y="5373216"/>
            <a:ext cx="1539751" cy="12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Kappa Cassiopeia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Optimising the Spectrograph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4" name="Picture 2" descr="C:\Users\User\OneDrive\My Spectra\Stars\KapCas\KapCas_201509.b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1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11732" y="5949280"/>
            <a:ext cx="8120536" cy="7200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Adjusting LHIRES III mirror position</a:t>
            </a:r>
          </a:p>
          <a:p>
            <a:pPr marL="0" indent="0" algn="ctr"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along with telescope and guide camera focus</a:t>
            </a:r>
            <a:endParaRPr lang="en-GB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6"/>
            <a:ext cx="8229600" cy="107618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Shift in the Continuum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Over a 20 minute period the recorded continuum of the reference star has shifted.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I suspect this was due to sampling a shifting section of the star’s seeing disk which is subject to atmospheric dispersion.</a:t>
            </a:r>
            <a:endParaRPr lang="en-GB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29</a:t>
            </a:fld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Spectrographs I’ve Used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63853"/>
            <a:ext cx="8229600" cy="75294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FF00"/>
                </a:solidFill>
              </a:rPr>
              <a:t>Littrow Spectrographs - L200 &amp; LHIRES III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ocuments\Presentations\IntroSpec 2015 April\L200_LHIRES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405090" cy="40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5875102"/>
            <a:ext cx="8229600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FF00"/>
                </a:solidFill>
              </a:rPr>
              <a:t>Both use interchangeable diffraction gratings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30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Atmospheric Dispersion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93762" y="3970226"/>
            <a:ext cx="4851000" cy="226708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Atmospheric Dispersion</a:t>
            </a:r>
          </a:p>
          <a:p>
            <a:pPr marL="0" indent="0" eaLnBrk="1" hangingPunct="1"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Difference parts of the seeing disc will preferentially contain stronger red of blue light from the star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6094" y="1772816"/>
            <a:ext cx="557205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Airy disc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Not a point source and will be subject to blurring by the atmosphere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784"/>
            <a:ext cx="2211087" cy="2164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62" y="3675021"/>
            <a:ext cx="2949699" cy="2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5416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Chi </a:t>
            </a:r>
            <a:r>
              <a:rPr lang="en-GB" dirty="0" err="1" smtClean="0">
                <a:solidFill>
                  <a:srgbClr val="FFC000"/>
                </a:solidFill>
              </a:rPr>
              <a:t>Cygni</a:t>
            </a:r>
            <a:r>
              <a:rPr lang="en-GB" dirty="0">
                <a:solidFill>
                  <a:srgbClr val="FFC000"/>
                </a:solidFill>
              </a:rPr>
              <a:t/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Mira Type Variable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Low resolution 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response corrected</a:t>
            </a:r>
            <a:endParaRPr lang="en-GB" sz="2400" dirty="0" smtClean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48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5416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Chi </a:t>
            </a:r>
            <a:r>
              <a:rPr lang="en-GB" dirty="0" err="1" smtClean="0">
                <a:solidFill>
                  <a:srgbClr val="FFC000"/>
                </a:solidFill>
              </a:rPr>
              <a:t>Cygni</a:t>
            </a:r>
            <a:r>
              <a:rPr lang="en-GB" dirty="0" smtClean="0">
                <a:solidFill>
                  <a:srgbClr val="FFC000"/>
                </a:solidFill>
              </a:rPr>
              <a:t> H-Alpha</a:t>
            </a:r>
            <a:r>
              <a:rPr lang="en-GB" dirty="0">
                <a:solidFill>
                  <a:srgbClr val="FFC000"/>
                </a:solidFill>
              </a:rPr>
              <a:t/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Mira Type Variable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High resolution 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response corrected</a:t>
            </a:r>
            <a:endParaRPr lang="en-GB" sz="240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AG </a:t>
            </a:r>
            <a:r>
              <a:rPr lang="en-GB" dirty="0" err="1" smtClean="0">
                <a:solidFill>
                  <a:srgbClr val="FFC000"/>
                </a:solidFill>
              </a:rPr>
              <a:t>Pegasi</a:t>
            </a:r>
            <a:r>
              <a:rPr lang="en-GB" dirty="0" smtClean="0">
                <a:solidFill>
                  <a:srgbClr val="FFC000"/>
                </a:solidFill>
              </a:rPr>
              <a:t/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Symbiotic Star – Red Giant and White Dwarf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98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Low resolution 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response corrected</a:t>
            </a:r>
            <a:endParaRPr lang="en-GB" sz="2400" dirty="0" smtClean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2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AG </a:t>
            </a:r>
            <a:r>
              <a:rPr lang="en-GB" dirty="0" err="1" smtClean="0">
                <a:solidFill>
                  <a:srgbClr val="FFC000"/>
                </a:solidFill>
              </a:rPr>
              <a:t>Pegasi</a:t>
            </a:r>
            <a:r>
              <a:rPr lang="en-GB" dirty="0" smtClean="0">
                <a:solidFill>
                  <a:srgbClr val="FFC000"/>
                </a:solidFill>
              </a:rPr>
              <a:t> H-Alpha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Symbiotic Star – Red Giant and White Dwarf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High resolution 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response corrected</a:t>
            </a:r>
            <a:endParaRPr lang="en-GB" sz="240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 descr="C:\Users\User\My Spectra\Stars\AGPeg\AG Peg HiRes 2015 comb.b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568"/>
            <a:ext cx="9144000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48" y="130621"/>
            <a:ext cx="8229600" cy="850107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The Orion Nebula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  <p:pic>
        <p:nvPicPr>
          <p:cNvPr id="3075" name="Picture 3" descr="C:\Astrobodger\BASS Project\M42\2015-01-24\M42_Log_2014-01-2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6" y="980728"/>
            <a:ext cx="8696325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Vega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High Resolution &amp; Fully Calibrated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  <p:pic>
        <p:nvPicPr>
          <p:cNvPr id="1026" name="Picture 2" descr="C:\Users\User\My Spectra\Stars\Vega\20150925\Focus2_Response_Corrected\Vega_20150925_respcorr.b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932"/>
            <a:ext cx="9144000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Comet Lovejoy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" y="1643490"/>
            <a:ext cx="9111680" cy="41416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346" y="5785164"/>
            <a:ext cx="9144000" cy="1072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65211"/>
            <a:ext cx="8280920" cy="6379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7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Processing a Spectrum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>Further Enhancements - Future Challenges!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120536" cy="496855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Improved wavelength calibration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Use telluric lines around H-Alpha</a:t>
            </a:r>
          </a:p>
          <a:p>
            <a:pPr lvl="1">
              <a:defRPr/>
            </a:pPr>
            <a:endParaRPr lang="en-GB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Flux calibration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Gives the actual energy received from the star at different wavelengths</a:t>
            </a:r>
          </a:p>
          <a:p>
            <a:pPr lvl="1">
              <a:defRPr/>
            </a:pPr>
            <a:endParaRPr lang="en-GB" alt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Removal of interstellar reddening</a:t>
            </a:r>
          </a:p>
          <a:p>
            <a:pPr lvl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Corrects the spectrum for the effects of interstellar dust that absorbs more blue light than red light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72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Future Projects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Variable stars of all types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Radial velocity measurements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Galaxy rotation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Be stars</a:t>
            </a:r>
          </a:p>
          <a:p>
            <a:pPr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Detailed analysis of nebulae emission 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51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SHEYAK INSTRUMENTS LHIRES III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FF00"/>
                </a:solidFill>
              </a:rPr>
              <a:t>LHIRES III – Littrow Configuration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3"/>
          <a:stretch/>
        </p:blipFill>
        <p:spPr bwMode="auto">
          <a:xfrm>
            <a:off x="2016000" y="1556792"/>
            <a:ext cx="4896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15999" y="6285969"/>
            <a:ext cx="4896001" cy="57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altLang="en-US" sz="2000" dirty="0" smtClean="0">
                <a:solidFill>
                  <a:schemeClr val="bg1"/>
                </a:solidFill>
              </a:rPr>
              <a:t>LHIRES III user manual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32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Further Information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GB" altLang="en-US" sz="2800" dirty="0" smtClean="0">
                <a:solidFill>
                  <a:srgbClr val="FFFF00"/>
                </a:solidFill>
              </a:rPr>
              <a:t>Wikimedia Commons used as source for many images: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800" dirty="0">
                <a:solidFill>
                  <a:srgbClr val="FFC000"/>
                </a:solidFill>
                <a:hlinkClick r:id="rId3"/>
              </a:rPr>
              <a:t>http://</a:t>
            </a:r>
            <a:r>
              <a:rPr lang="en-GB" altLang="en-US" sz="2800" dirty="0" smtClean="0">
                <a:solidFill>
                  <a:srgbClr val="FFC000"/>
                </a:solidFill>
                <a:hlinkClick r:id="rId3"/>
              </a:rPr>
              <a:t>commons.wikimedia.org/wiki/Main_Page</a:t>
            </a:r>
            <a:endParaRPr lang="en-GB" altLang="en-US" sz="28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en-US" sz="2800" dirty="0" smtClean="0">
                <a:solidFill>
                  <a:srgbClr val="FFFF00"/>
                </a:solidFill>
              </a:rPr>
              <a:t>Spectroscopy Yahoo Groups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800" dirty="0">
                <a:solidFill>
                  <a:srgbClr val="FFC000"/>
                </a:solidFill>
                <a:hlinkClick r:id="rId4"/>
              </a:rPr>
              <a:t>https://</a:t>
            </a:r>
            <a:r>
              <a:rPr lang="en-GB" altLang="en-US" sz="2800" dirty="0" smtClean="0">
                <a:solidFill>
                  <a:srgbClr val="FFC000"/>
                </a:solidFill>
                <a:hlinkClick r:id="rId4"/>
              </a:rPr>
              <a:t>groups.yahoo.com/neo/groups/astronomical_spectroscopy/info</a:t>
            </a:r>
            <a:endParaRPr lang="en-GB" altLang="en-US" sz="2800" dirty="0" smtClean="0">
              <a:solidFill>
                <a:srgbClr val="FFC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800" dirty="0">
                <a:solidFill>
                  <a:srgbClr val="FFC000"/>
                </a:solidFill>
                <a:hlinkClick r:id="rId5"/>
              </a:rPr>
              <a:t>https://</a:t>
            </a:r>
            <a:r>
              <a:rPr lang="en-GB" altLang="en-US" sz="2800" dirty="0" smtClean="0">
                <a:solidFill>
                  <a:srgbClr val="FFC000"/>
                </a:solidFill>
                <a:hlinkClick r:id="rId5"/>
              </a:rPr>
              <a:t>groups.yahoo.com/neo/groups/spectro-l/conversations/messages</a:t>
            </a:r>
            <a:endParaRPr lang="en-GB" altLang="en-US" sz="28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en-US" sz="2800" dirty="0" smtClean="0">
                <a:solidFill>
                  <a:srgbClr val="FFFF00"/>
                </a:solidFill>
              </a:rPr>
              <a:t>ARAS – Astronomical Ring for Access to Spectroscopy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sz="2800" dirty="0">
                <a:solidFill>
                  <a:srgbClr val="FFC000"/>
                </a:solidFill>
                <a:hlinkClick r:id="rId6"/>
              </a:rPr>
              <a:t>http://</a:t>
            </a:r>
            <a:r>
              <a:rPr lang="en-GB" altLang="en-US" sz="2800" dirty="0" smtClean="0">
                <a:solidFill>
                  <a:srgbClr val="FFC000"/>
                </a:solidFill>
                <a:hlinkClick r:id="rId6"/>
              </a:rPr>
              <a:t>www.spectro-aras.com/forum/index.php</a:t>
            </a:r>
            <a:endParaRPr lang="en-GB" altLang="en-US" sz="28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en-US" sz="2800" dirty="0" smtClean="0">
                <a:solidFill>
                  <a:srgbClr val="FFFF00"/>
                </a:solidFill>
              </a:rPr>
              <a:t>British Astronomical Association Variable Star Section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dirty="0" smtClean="0">
                <a:solidFill>
                  <a:srgbClr val="FFC000"/>
                </a:solidFill>
                <a:hlinkClick r:id="rId7"/>
              </a:rPr>
              <a:t>http</a:t>
            </a:r>
            <a:r>
              <a:rPr lang="en-GB" altLang="en-US" dirty="0">
                <a:solidFill>
                  <a:srgbClr val="FFC000"/>
                </a:solidFill>
                <a:hlinkClick r:id="rId7"/>
              </a:rPr>
              <a:t>://</a:t>
            </a:r>
            <a:r>
              <a:rPr lang="en-GB" altLang="en-US" dirty="0" smtClean="0">
                <a:solidFill>
                  <a:srgbClr val="FFC000"/>
                </a:solidFill>
                <a:hlinkClick r:id="rId7"/>
              </a:rPr>
              <a:t>www.britastro.org/vss/</a:t>
            </a:r>
            <a:endParaRPr lang="en-GB" altLang="en-US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Online Astronomy Society Astronomical Spectroscopy Facebook Group</a:t>
            </a:r>
            <a:endParaRPr lang="en-GB" altLang="en-US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dirty="0">
                <a:solidFill>
                  <a:srgbClr val="FFC000"/>
                </a:solidFill>
                <a:hlinkClick r:id="rId8"/>
              </a:rPr>
              <a:t>https://www.facebook.com/groups/362613490511970</a:t>
            </a:r>
            <a:r>
              <a:rPr lang="en-GB" altLang="en-US" dirty="0" smtClean="0">
                <a:solidFill>
                  <a:srgbClr val="FFC000"/>
                </a:solidFill>
                <a:hlinkClick r:id="rId8"/>
              </a:rPr>
              <a:t>/</a:t>
            </a:r>
            <a:endParaRPr lang="en-GB" altLang="en-US" dirty="0" smtClean="0">
              <a:solidFill>
                <a:srgbClr val="FFC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GB" altLang="en-US" dirty="0">
              <a:solidFill>
                <a:srgbClr val="FFC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Me – Andy Wilson: </a:t>
            </a:r>
            <a:r>
              <a:rPr lang="en-GB" altLang="en-US" dirty="0" smtClean="0">
                <a:solidFill>
                  <a:srgbClr val="FFC000"/>
                </a:solidFill>
                <a:hlinkClick r:id="rId9"/>
              </a:rPr>
              <a:t>barnards.star12@gmail.com</a:t>
            </a:r>
            <a:endParaRPr lang="en-GB" altLang="en-US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40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36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L200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75294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C000"/>
                </a:solidFill>
              </a:rPr>
              <a:t>Ken Harrison design built by JTW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User\Documents\Presentations\IntroSpec 2015 April\L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5520"/>
            <a:ext cx="5031680" cy="37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508104" y="2048720"/>
            <a:ext cx="3189040" cy="443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Multiple gratings</a:t>
            </a:r>
          </a:p>
          <a:p>
            <a:pPr fontAlgn="auto">
              <a:spcAft>
                <a:spcPts val="0"/>
              </a:spcAft>
            </a:pPr>
            <a:endParaRPr lang="en-GB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Optimised for R3000 = 2 Angstroms at H-Alpha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08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LHIRES III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2048720"/>
            <a:ext cx="3189040" cy="4437084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Multiple gratings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Optimised for R17000 = 0.35 Angstroms at H-Alpha</a:t>
            </a:r>
          </a:p>
        </p:txBody>
      </p:sp>
      <p:pic>
        <p:nvPicPr>
          <p:cNvPr id="3074" name="Picture 2" descr="C:\Users\User\Documents\Presentations\IntroSpec 2015 April\LHIRESI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2057103"/>
            <a:ext cx="45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295772"/>
            <a:ext cx="8229600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 err="1" smtClean="0">
                <a:solidFill>
                  <a:srgbClr val="FFC000"/>
                </a:solidFill>
              </a:rPr>
              <a:t>Shelyak</a:t>
            </a:r>
            <a:r>
              <a:rPr lang="en-GB" dirty="0" smtClean="0">
                <a:solidFill>
                  <a:srgbClr val="FFC000"/>
                </a:solidFill>
              </a:rPr>
              <a:t> Instruments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06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Camera Choice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92" y="1700808"/>
            <a:ext cx="2087880" cy="204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4306788"/>
            <a:ext cx="2988000" cy="214552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1484784"/>
            <a:ext cx="4680520" cy="5106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Imaging camera</a:t>
            </a:r>
          </a:p>
          <a:p>
            <a:pPr lvl="1"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Starlight Xpress SXVR-H694</a:t>
            </a:r>
          </a:p>
          <a:p>
            <a:pPr lvl="2"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Black and white</a:t>
            </a:r>
            <a:endParaRPr lang="en-GB" dirty="0">
              <a:solidFill>
                <a:srgbClr val="FFFF00"/>
              </a:solidFill>
            </a:endParaRPr>
          </a:p>
          <a:p>
            <a:pPr lvl="2"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Cooled</a:t>
            </a:r>
          </a:p>
          <a:p>
            <a:pPr lvl="2"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High sensitivity</a:t>
            </a:r>
          </a:p>
          <a:p>
            <a:pPr lvl="2" fontAlgn="auto">
              <a:spcAft>
                <a:spcPts val="0"/>
              </a:spcAft>
            </a:pPr>
            <a:endParaRPr lang="en-GB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Guide camera</a:t>
            </a:r>
          </a:p>
          <a:p>
            <a:pPr lvl="1"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Starlight Xpress Lodestar</a:t>
            </a:r>
          </a:p>
          <a:p>
            <a:pPr lvl="2"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Sensitive</a:t>
            </a:r>
          </a:p>
          <a:p>
            <a:pPr lvl="2"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Low noise</a:t>
            </a:r>
          </a:p>
          <a:p>
            <a:pPr lvl="2" fontAlgn="auto"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</a:rPr>
              <a:t>Light</a:t>
            </a:r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1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Observato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0" y="2981548"/>
            <a:ext cx="48593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6000" dirty="0" smtClean="0">
                <a:solidFill>
                  <a:srgbClr val="FFC000"/>
                </a:solidFill>
              </a:rPr>
              <a:t>My Old Observatory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2" y="1430102"/>
            <a:ext cx="4896000" cy="334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46066" y="4778102"/>
            <a:ext cx="3429846" cy="184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dirty="0" smtClean="0">
                <a:solidFill>
                  <a:srgbClr val="FFFF00"/>
                </a:solidFill>
              </a:rPr>
              <a:t>14” F10 Meade</a:t>
            </a:r>
            <a:endParaRPr lang="en-GB" dirty="0" smtClean="0">
              <a:solidFill>
                <a:srgbClr val="FFFF00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dirty="0" smtClean="0">
                <a:solidFill>
                  <a:srgbClr val="FFFF00"/>
                </a:solidFill>
              </a:rPr>
              <a:t>AP1200 GTO</a:t>
            </a:r>
          </a:p>
        </p:txBody>
      </p:sp>
    </p:spTree>
    <p:extLst>
      <p:ext uri="{BB962C8B-B14F-4D97-AF65-F5344CB8AC3E}">
        <p14:creationId xmlns:p14="http://schemas.microsoft.com/office/powerpoint/2010/main" val="26468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cuments\Astronomy\Observatory\IKI_Observatory\WP_20150709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6338211" cy="35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Astronomy\Observatory\IKI_Observatory\WP_20150807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512994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6000" dirty="0" smtClean="0">
                <a:solidFill>
                  <a:srgbClr val="FFC000"/>
                </a:solidFill>
              </a:rPr>
              <a:t>My New Observatory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C0CF-9020-4502-AE12-D6907DAC323F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01526" y="1707107"/>
            <a:ext cx="2642474" cy="2153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dirty="0" smtClean="0">
                <a:solidFill>
                  <a:srgbClr val="FFFF00"/>
                </a:solidFill>
              </a:rPr>
              <a:t>10” F8 RC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GB" dirty="0" smtClean="0">
                <a:solidFill>
                  <a:srgbClr val="FFFF00"/>
                </a:solidFill>
              </a:rPr>
              <a:t>AP1200 GTO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23617</TotalTime>
  <Words>785</Words>
  <Application>Microsoft Office PowerPoint</Application>
  <PresentationFormat>On-screen Show (4:3)</PresentationFormat>
  <Paragraphs>210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My First steps in Slit spectroscopy</vt:lpstr>
      <vt:lpstr>Overview</vt:lpstr>
      <vt:lpstr>Spectrographs I’ve Used</vt:lpstr>
      <vt:lpstr>SHEYAK INSTRUMENTS LHIRES III</vt:lpstr>
      <vt:lpstr>L200</vt:lpstr>
      <vt:lpstr>LHIRES III</vt:lpstr>
      <vt:lpstr>Camera Choice</vt:lpstr>
      <vt:lpstr>My Old Observatory</vt:lpstr>
      <vt:lpstr>My New Observatory</vt:lpstr>
      <vt:lpstr>Preparation</vt:lpstr>
      <vt:lpstr>At the Telescope</vt:lpstr>
      <vt:lpstr>Align Spectra Camera Horizontal Axis</vt:lpstr>
      <vt:lpstr>Locating the Star</vt:lpstr>
      <vt:lpstr>An imaging run – Getting the spectra</vt:lpstr>
      <vt:lpstr>Processing a Spectrum Basic Processing</vt:lpstr>
      <vt:lpstr>Kappa Cassiopeia</vt:lpstr>
      <vt:lpstr>Kappa Cassiopeia Low Resolution – No Response Correction</vt:lpstr>
      <vt:lpstr>Kappa Cassiopeia Medium Resolution – No Response Correction</vt:lpstr>
      <vt:lpstr>Kappa Cassiopeia High Resolution – No Response Correction</vt:lpstr>
      <vt:lpstr>The Allen Telescope University of London Observatory</vt:lpstr>
      <vt:lpstr>Kappa Cassiopeia Mill Hill Observatory 1993</vt:lpstr>
      <vt:lpstr>Processing a Spectrum Further Image Calibration</vt:lpstr>
      <vt:lpstr>Processing a Spectrum Response Profile – Instrumental and Atmospheric Correction</vt:lpstr>
      <vt:lpstr>Rho Persei Instrument and Atmospheric Response Corrected but no Flat Field</vt:lpstr>
      <vt:lpstr>Kappa Cassiopeia Flat Field &amp; Response Corrected</vt:lpstr>
      <vt:lpstr>Hydrogen Alpha Line B Stars in Cassiopeia</vt:lpstr>
      <vt:lpstr>Refining LHIRES III Setup Main Mirror Position</vt:lpstr>
      <vt:lpstr>Kappa Cassiopeia Optimising the Spectrograph</vt:lpstr>
      <vt:lpstr>Shift in the Continuum</vt:lpstr>
      <vt:lpstr>Atmospheric Dispersion</vt:lpstr>
      <vt:lpstr>Chi Cygni Mira Type Variable</vt:lpstr>
      <vt:lpstr>Chi Cygni H-Alpha Mira Type Variable</vt:lpstr>
      <vt:lpstr>AG Pegasi Symbiotic Star – Red Giant and White Dwarf</vt:lpstr>
      <vt:lpstr>AG Pegasi H-Alpha Symbiotic Star – Red Giant and White Dwarf</vt:lpstr>
      <vt:lpstr>The Orion Nebula</vt:lpstr>
      <vt:lpstr>Vega High Resolution &amp; Fully Calibrated</vt:lpstr>
      <vt:lpstr>Comet Lovejoy</vt:lpstr>
      <vt:lpstr>Processing a Spectrum Further Enhancements - Future Challenges!</vt:lpstr>
      <vt:lpstr>Future Projects</vt:lpstr>
      <vt:lpstr>Further Information</vt:lpstr>
    </vt:vector>
  </TitlesOfParts>
  <Company>HBOS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444014</dc:creator>
  <cp:lastModifiedBy>User</cp:lastModifiedBy>
  <cp:revision>288</cp:revision>
  <dcterms:created xsi:type="dcterms:W3CDTF">2011-08-09T10:27:30Z</dcterms:created>
  <dcterms:modified xsi:type="dcterms:W3CDTF">2015-10-10T06:57:54Z</dcterms:modified>
</cp:coreProperties>
</file>