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90" r:id="rId3"/>
    <p:sldId id="259" r:id="rId4"/>
    <p:sldId id="263" r:id="rId5"/>
    <p:sldId id="262" r:id="rId6"/>
    <p:sldId id="260" r:id="rId7"/>
    <p:sldId id="287" r:id="rId8"/>
    <p:sldId id="297" r:id="rId9"/>
    <p:sldId id="295" r:id="rId10"/>
    <p:sldId id="278" r:id="rId11"/>
    <p:sldId id="266" r:id="rId12"/>
    <p:sldId id="289" r:id="rId13"/>
    <p:sldId id="270" r:id="rId14"/>
    <p:sldId id="298" r:id="rId15"/>
    <p:sldId id="277" r:id="rId16"/>
    <p:sldId id="299" r:id="rId17"/>
    <p:sldId id="279" r:id="rId18"/>
    <p:sldId id="280" r:id="rId19"/>
    <p:sldId id="293" r:id="rId20"/>
    <p:sldId id="300" r:id="rId21"/>
    <p:sldId id="282" r:id="rId22"/>
    <p:sldId id="292" r:id="rId23"/>
    <p:sldId id="284" r:id="rId24"/>
    <p:sldId id="285" r:id="rId25"/>
    <p:sldId id="294" r:id="rId26"/>
    <p:sldId id="261" r:id="rId27"/>
    <p:sldId id="265" r:id="rId28"/>
    <p:sldId id="301" r:id="rId29"/>
    <p:sldId id="264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y Britten-Austin" initials="HB" lastIdx="1" clrIdx="0">
    <p:extLst>
      <p:ext uri="{19B8F6BF-5375-455C-9EA6-DF929625EA0E}">
        <p15:presenceInfo xmlns:p15="http://schemas.microsoft.com/office/powerpoint/2012/main" userId="81e3a0a3193fd7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32" autoAdjust="0"/>
  </p:normalViewPr>
  <p:slideViewPr>
    <p:cSldViewPr snapToGrid="0">
      <p:cViewPr>
        <p:scale>
          <a:sx n="90" d="100"/>
          <a:sy n="90" d="100"/>
        </p:scale>
        <p:origin x="370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BD259-1D93-4EEE-BC81-62438027F312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F391D-1BB0-41A3-9514-634283013D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8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FE33D30-AF71-4B5D-9FE7-C1141EF1465A}"/>
              </a:ext>
            </a:extLst>
          </p:cNvPr>
          <p:cNvSpPr/>
          <p:nvPr/>
        </p:nvSpPr>
        <p:spPr>
          <a:xfrm>
            <a:off x="2124229" y="754662"/>
            <a:ext cx="2549218" cy="372248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9363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MS Gothic" pitchFamily="2"/>
              <a:cs typeface="MS Gothic" pitchFamily="2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71CF59-9CB8-4032-8E2B-71B638ACE0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9414" y="4714766"/>
            <a:ext cx="5434931" cy="276999"/>
          </a:xfrm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FE33D30-AF71-4B5D-9FE7-C1141EF1465A}"/>
              </a:ext>
            </a:extLst>
          </p:cNvPr>
          <p:cNvSpPr/>
          <p:nvPr/>
        </p:nvSpPr>
        <p:spPr>
          <a:xfrm>
            <a:off x="2124229" y="754662"/>
            <a:ext cx="2549218" cy="372248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w="9363" cap="flat">
            <a:solidFill>
              <a:srgbClr val="000000"/>
            </a:solidFill>
            <a:prstDash val="solid"/>
            <a:miter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MS Gothic" pitchFamily="2"/>
              <a:cs typeface="MS Gothic" pitchFamily="2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71CF59-9CB8-4032-8E2B-71B638ACE0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79414" y="4714766"/>
            <a:ext cx="5434931" cy="276999"/>
          </a:xfrm>
        </p:spPr>
        <p:txBody>
          <a:bodyPr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5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A997-684E-434F-89F2-B92BE1124F2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817F1-F316-4173-96FE-6793930475B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3602041"/>
            <a:ext cx="9144000" cy="1655758"/>
          </a:xfrm>
        </p:spPr>
        <p:txBody>
          <a:bodyPr anchorCtr="1"/>
          <a:lstStyle>
            <a:lvl1pPr marL="0" indent="0" algn="ctr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C6ABE-FBE2-4899-9714-9087C6078B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F19153-3248-4267-A6E5-B7E40E86217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35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4290F-ADDF-464C-A954-FCF6877720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D43D3-4E70-4B45-850D-3F158BD3D1D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549AA-55C6-4778-A275-2528A24B7A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CC58AF-0B22-4C8D-AC5E-2F37BC5B6A6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14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65A973-561C-4381-AC1E-85EB9B828EB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9319688" y="381003"/>
            <a:ext cx="2868081" cy="583882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A8D5E-7A50-4758-84B7-03E6C81E0FB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711195" y="381003"/>
            <a:ext cx="8405287" cy="583882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A3AEE-70FF-4AFE-B0C8-649ED815FF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A885CA-086F-4996-8AB8-4AB509B616D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29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A68E-5D2D-4344-9ED9-C2649109D7A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C7035-FF22-416D-87AD-61B34D6DFCA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1DB39-2DB9-415F-977A-1AD891BC56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4591D8-CC84-4F33-9852-696A77DA2A3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9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5BD92-0471-474D-B9AC-FC2D97D4AF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6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9CBD2-05F4-4BBA-A3BF-C8CC35C640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D988C-246D-42AC-BE18-919ACF83F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21F073-A433-411D-A32F-A56D419591E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20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55D5A-4AB2-47F0-A616-924B9B40043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FBBA5-7193-4596-8945-9C9690C676E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24001" y="1371601"/>
            <a:ext cx="5230281" cy="484822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A888D-2153-4884-A905-2573021F295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57488" y="1371601"/>
            <a:ext cx="5230281" cy="484822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493AE-3E25-4691-867C-A799C1C26F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2A3B7E-E6F5-49CD-881A-D4202CA7C58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17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728E-7867-4174-B57B-919A83994B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321" y="365130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21C31-2579-4F36-AC87-F6D22A16FD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40321" y="1681160"/>
            <a:ext cx="5158312" cy="823910"/>
          </a:xfrm>
        </p:spPr>
        <p:txBody>
          <a:bodyPr anchor="b"/>
          <a:lstStyle>
            <a:lvl1pPr marL="0" indent="0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63BFB-3C6A-412A-8A08-4353F65A675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40321" y="2505072"/>
            <a:ext cx="515831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14FDC-E405-4A3F-AAD4-11B9AD69FEE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721" cy="823910"/>
          </a:xfrm>
        </p:spPr>
        <p:txBody>
          <a:bodyPr anchor="b"/>
          <a:lstStyle>
            <a:lvl1pPr marL="0" indent="0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F9524-21C2-44B1-AC68-7E1B8A2E30C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2"/>
            <a:ext cx="518372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D9707-70DC-4775-9418-D1009886E1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1D5A64-7545-4645-9917-823954DDD6D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42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B55BE-E801-41F4-9C1C-7BA3D19756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868C60-FE3B-4F0D-8A23-FE19AF922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FE816A-2A8F-44F7-AD6C-8FB9CD13F29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1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1F2F59-90C1-42C4-9A08-FDFE22CE63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F6D58B-E57E-4F2E-85D3-79A79CA4786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34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86664-B5D6-4BC7-9BD4-51DECC88DA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321" y="457200"/>
            <a:ext cx="3932760" cy="16002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5E2C7-C86A-465B-9646-F30EFF66EE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722" y="987424"/>
            <a:ext cx="617219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BCF98-8A26-4048-A857-C92E00838AC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40321" y="2057400"/>
            <a:ext cx="3932760" cy="3811584"/>
          </a:xfrm>
        </p:spPr>
        <p:txBody>
          <a:bodyPr/>
          <a:lstStyle>
            <a:lvl1pPr marL="0" indent="0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B928E-6408-45E3-83CA-5FFD916911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1E186A-CDC0-438E-89F3-F49BAF91877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95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502E-752C-4298-ACA7-E904BFFAA3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0321" y="457200"/>
            <a:ext cx="3932760" cy="16002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21A58-71D2-4A02-BBB1-161D9D94438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722" y="987424"/>
            <a:ext cx="6172199" cy="4873623"/>
          </a:xfrm>
        </p:spPr>
        <p:txBody>
          <a:bodyPr/>
          <a:lstStyle>
            <a:lvl1pPr marL="0" indent="0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4ECA2-5D3F-41ED-BE5B-ABDBDCF398A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40321" y="2057400"/>
            <a:ext cx="3932760" cy="3811584"/>
          </a:xfrm>
        </p:spPr>
        <p:txBody>
          <a:bodyPr/>
          <a:lstStyle>
            <a:lvl1pPr marL="0" indent="0">
              <a:tabLst>
                <a:tab pos="341281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594" algn="l"/>
                <a:tab pos="8984876" algn="l"/>
              </a:tabLst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E78B1-7E23-4265-9BD3-093AB42D9D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D97F8E-1E1D-44F4-A1EF-7248533D07D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35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AF5A3-06CB-49B4-819E-AE1B8AA54A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354" y="380885"/>
            <a:ext cx="11273284" cy="75923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5D2EB-EEE0-4E0C-BFF8-178F8D1791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24001" y="1371243"/>
            <a:ext cx="10663684" cy="484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0520B-CB44-4006-90C4-40CDED04222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448324" y="6171844"/>
            <a:ext cx="2535837" cy="4543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6798" rIns="90004" bIns="46798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lang="en-GB" sz="1400" b="0" i="0" u="none" strike="noStrike" kern="1200" cap="none" spc="0" baseline="0">
                <a:solidFill>
                  <a:srgbClr val="EAE10E"/>
                </a:solidFill>
                <a:uFillTx/>
                <a:latin typeface="Lucida Sans Unicode" pitchFamily="34"/>
                <a:ea typeface="Arial Unicode MS" pitchFamily="2"/>
                <a:cs typeface="Arial Unicode MS" pitchFamily="2"/>
              </a:defRPr>
            </a:lvl1pPr>
          </a:lstStyle>
          <a:p>
            <a:pPr lvl="0"/>
            <a:fld id="{27828B9B-52A1-495D-AD3A-D8B74C6D28FA}" type="slidenum">
              <a:t>‹#›</a:t>
            </a:fld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AF9543A-7E27-4677-B2D8-B59DBAFA1AEB}"/>
              </a:ext>
            </a:extLst>
          </p:cNvPr>
          <p:cNvSpPr/>
          <p:nvPr/>
        </p:nvSpPr>
        <p:spPr>
          <a:xfrm>
            <a:off x="112324" y="6506999"/>
            <a:ext cx="2628485" cy="27647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EAE10E"/>
                </a:solidFill>
                <a:uFillTx/>
                <a:latin typeface="Lucida Sans Unicode" pitchFamily="34"/>
                <a:ea typeface="MS Gothic" pitchFamily="2"/>
                <a:cs typeface="MS Gothic" pitchFamily="2"/>
              </a:rPr>
              <a:t>www.britastro.org/radio</a:t>
            </a:r>
          </a:p>
        </p:txBody>
      </p:sp>
    </p:spTree>
    <p:extLst>
      <p:ext uri="{BB962C8B-B14F-4D97-AF65-F5344CB8AC3E}">
        <p14:creationId xmlns:p14="http://schemas.microsoft.com/office/powerpoint/2010/main" val="224809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448915" algn="l"/>
          <a:tab pos="898196" algn="l"/>
          <a:tab pos="1347478" algn="l"/>
          <a:tab pos="1796759" algn="l"/>
          <a:tab pos="2246040" algn="l"/>
          <a:tab pos="2695322" algn="l"/>
          <a:tab pos="3144603" algn="l"/>
          <a:tab pos="3593875" algn="l"/>
          <a:tab pos="4043156" algn="l"/>
          <a:tab pos="4492438" algn="l"/>
          <a:tab pos="4941719" algn="l"/>
          <a:tab pos="5391000" algn="l"/>
          <a:tab pos="5840281" algn="l"/>
          <a:tab pos="6289563" algn="l"/>
          <a:tab pos="6738844" algn="l"/>
          <a:tab pos="7188116" algn="l"/>
          <a:tab pos="7637397" algn="l"/>
          <a:tab pos="8086679" algn="l"/>
          <a:tab pos="8535960" algn="l"/>
          <a:tab pos="8985241" algn="l"/>
        </a:tabLst>
        <a:defRPr lang="en-US" sz="3200" b="0" i="0" u="none" strike="noStrike" kern="0" cap="none" spc="0" baseline="0">
          <a:solidFill>
            <a:srgbClr val="EAE10E"/>
          </a:solidFill>
          <a:uFillTx/>
          <a:latin typeface="Lucida Sans Unicode" pitchFamily="34"/>
          <a:ea typeface="MS Gothic" pitchFamily="2"/>
        </a:defRPr>
      </a:lvl1pPr>
    </p:titleStyle>
    <p:bodyStyle>
      <a:lvl1pPr marL="341281" marR="0" lvl="0" indent="-341281" algn="l" defTabSz="914400" rtl="0" fontAlgn="auto" hangingPunct="1">
        <a:lnSpc>
          <a:spcPct val="150000"/>
        </a:lnSpc>
        <a:spcBef>
          <a:spcPts val="600"/>
        </a:spcBef>
        <a:spcAft>
          <a:spcPts val="0"/>
        </a:spcAft>
        <a:buNone/>
        <a:tabLst>
          <a:tab pos="341281" algn="l"/>
          <a:tab pos="448924" algn="l"/>
          <a:tab pos="898205" algn="l"/>
          <a:tab pos="1347477" algn="l"/>
          <a:tab pos="1796758" algn="l"/>
          <a:tab pos="2246040" algn="l"/>
          <a:tab pos="2695321" algn="l"/>
          <a:tab pos="3144602" algn="l"/>
          <a:tab pos="3593884" algn="l"/>
          <a:tab pos="4043165" algn="l"/>
          <a:tab pos="4492437" algn="l"/>
          <a:tab pos="4941718" algn="l"/>
          <a:tab pos="5391000" algn="l"/>
          <a:tab pos="5840281" algn="l"/>
          <a:tab pos="6289562" algn="l"/>
          <a:tab pos="6738844" algn="l"/>
          <a:tab pos="7188125" algn="l"/>
          <a:tab pos="7637397" algn="l"/>
          <a:tab pos="8086678" algn="l"/>
          <a:tab pos="8535603" algn="l"/>
          <a:tab pos="8984884" algn="l"/>
        </a:tabLst>
        <a:defRPr lang="en-US" sz="2400" b="0" i="0" u="none" strike="noStrike" kern="0" cap="none" spc="0" baseline="0">
          <a:solidFill>
            <a:srgbClr val="FFFFFF"/>
          </a:solidFill>
          <a:uFillTx/>
          <a:latin typeface="Lucida Sans Unicode" pitchFamily="34"/>
          <a:ea typeface="MS Gothic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06D8-B9DC-43BC-A4F7-B661B9AB05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wrap="square">
            <a:spAutoFit/>
          </a:bodyPr>
          <a:lstStyle/>
          <a:p>
            <a:pPr lvl="0"/>
            <a:r>
              <a:rPr lang="en-US" sz="4000" dirty="0"/>
              <a:t>British Astronomical Association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AE4938-E295-4E8A-A751-3663602DD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1" y="1371243"/>
            <a:ext cx="8763115" cy="4849200"/>
          </a:xfrm>
        </p:spPr>
        <p:txBody>
          <a:bodyPr/>
          <a:lstStyle/>
          <a:p>
            <a:pPr algn="ctr"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FFFF00"/>
              </a:solidFill>
              <a:latin typeface="Lucida Sans Unicode" pitchFamily="34"/>
              <a:ea typeface="MS Gothic" pitchFamily="2"/>
              <a:cs typeface="MS Gothic" pitchFamily="2"/>
            </a:endParaRPr>
          </a:p>
          <a:p>
            <a:pPr algn="ctr"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chemeClr val="bg1"/>
                </a:solidFill>
                <a:latin typeface="Lucida Sans Unicode" pitchFamily="34"/>
                <a:ea typeface="MS Gothic" pitchFamily="2"/>
                <a:cs typeface="MS Gothic" pitchFamily="2"/>
              </a:rPr>
              <a:t>Schumann Resonance Sensor</a:t>
            </a:r>
          </a:p>
          <a:p>
            <a:pPr algn="ctr"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chemeClr val="bg1"/>
                </a:solidFill>
                <a:latin typeface="Lucida Sans Unicode" pitchFamily="34"/>
                <a:ea typeface="MS Gothic" pitchFamily="2"/>
                <a:cs typeface="MS Gothic" pitchFamily="2"/>
              </a:rPr>
              <a:t>Our Journey to First Light</a:t>
            </a:r>
          </a:p>
          <a:p>
            <a:pPr algn="ctr"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dirty="0">
              <a:solidFill>
                <a:srgbClr val="FFFF00"/>
              </a:solidFill>
              <a:latin typeface="Lucida Sans Unicode" pitchFamily="34"/>
              <a:ea typeface="MS Gothic" pitchFamily="2"/>
              <a:cs typeface="MS Gothic" pitchFamily="2"/>
            </a:endParaRPr>
          </a:p>
          <a:p>
            <a:pPr algn="ctr"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dirty="0">
                <a:solidFill>
                  <a:srgbClr val="FFFF00"/>
                </a:solidFill>
                <a:latin typeface="Lucida Sans Unicode" pitchFamily="34"/>
                <a:ea typeface="MS Gothic" pitchFamily="2"/>
                <a:cs typeface="MS Gothic" pitchFamily="2"/>
              </a:rPr>
              <a:t>16 October 2021</a:t>
            </a:r>
            <a:r>
              <a:rPr lang="en-GB" sz="2400" dirty="0">
                <a:solidFill>
                  <a:srgbClr val="FFFF00"/>
                </a:solidFill>
                <a:latin typeface="Lucida Sans Unicode" pitchFamily="34"/>
                <a:ea typeface="MS Gothic" pitchFamily="2"/>
                <a:cs typeface="MS Gothic" pitchFamily="2"/>
              </a:rPr>
              <a:t>     </a:t>
            </a:r>
          </a:p>
          <a:p>
            <a:pPr algn="ctr"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rgbClr val="FFFF00"/>
                </a:solidFill>
                <a:latin typeface="Lucida Sans Unicode" pitchFamily="34"/>
                <a:ea typeface="MS Gothic" pitchFamily="2"/>
                <a:cs typeface="MS Gothic" pitchFamily="2"/>
              </a:rPr>
              <a:t>Norman Pomfret  M0SXF</a:t>
            </a:r>
          </a:p>
          <a:p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C93D4D6-6FA3-4EED-8A18-4FE1CD09596F}"/>
              </a:ext>
            </a:extLst>
          </p:cNvPr>
          <p:cNvSpPr/>
          <p:nvPr/>
        </p:nvSpPr>
        <p:spPr>
          <a:xfrm>
            <a:off x="1904884" y="990716"/>
            <a:ext cx="8382240" cy="5331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EAE10E"/>
                </a:solidFill>
                <a:latin typeface="Lucida Sans Unicode" pitchFamily="34"/>
                <a:ea typeface="MS Gothic" pitchFamily="2"/>
                <a:cs typeface="MS Gothic" pitchFamily="2"/>
              </a:rPr>
              <a:t>Radio Astronomy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40EC4-788F-47CA-ADEE-FDD504C650F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380885"/>
            <a:ext cx="11620654" cy="759235"/>
          </a:xfrm>
        </p:spPr>
        <p:txBody>
          <a:bodyPr/>
          <a:lstStyle/>
          <a:p>
            <a:r>
              <a:rPr lang="en-GB" dirty="0"/>
              <a:t>Schumann Resonance, How !   Our Plan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85F3ED-921C-4908-AD21-30D57F152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49" y="1140120"/>
            <a:ext cx="10502659" cy="614650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7AD398-A918-4242-8143-62129592DBA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10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683A39-48CB-4E20-BD97-D2CCF5F09657}"/>
              </a:ext>
            </a:extLst>
          </p:cNvPr>
          <p:cNvSpPr txBox="1"/>
          <p:nvPr/>
        </p:nvSpPr>
        <p:spPr>
          <a:xfrm>
            <a:off x="8935656" y="6018835"/>
            <a:ext cx="2419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Concept design by</a:t>
            </a:r>
          </a:p>
          <a:p>
            <a:r>
              <a:rPr lang="en-GB" dirty="0"/>
              <a:t>Laurence Newell</a:t>
            </a:r>
          </a:p>
        </p:txBody>
      </p:sp>
    </p:spTree>
    <p:extLst>
      <p:ext uri="{BB962C8B-B14F-4D97-AF65-F5344CB8AC3E}">
        <p14:creationId xmlns:p14="http://schemas.microsoft.com/office/powerpoint/2010/main" val="258177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54" y="398641"/>
            <a:ext cx="11273284" cy="759235"/>
          </a:xfrm>
        </p:spPr>
        <p:txBody>
          <a:bodyPr/>
          <a:lstStyle/>
          <a:p>
            <a:r>
              <a:rPr lang="en-GB" dirty="0"/>
              <a:t>Schumann Resonance,  Early days testing coils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89A90-7147-4C1A-A4A6-E66F19CAB74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11</a:t>
            </a:fld>
            <a:endParaRPr lang="en-GB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53478D9-1DFB-4120-861B-57900E05A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437" y="1157876"/>
            <a:ext cx="6464300" cy="484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28903AE-BC11-4AEA-9351-64EF4F083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75" y="1111170"/>
            <a:ext cx="7066311" cy="198537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EC1755-72DF-4AB1-8CE2-8F1D8588062E}"/>
              </a:ext>
            </a:extLst>
          </p:cNvPr>
          <p:cNvSpPr txBox="1"/>
          <p:nvPr/>
        </p:nvSpPr>
        <p:spPr>
          <a:xfrm>
            <a:off x="10632748" y="3153031"/>
            <a:ext cx="1351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 bigger Coil Winder for VLF Loop Aerials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F66C2-451F-4C4D-85B9-F5C3876F3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74" y="3143250"/>
            <a:ext cx="4031156" cy="53748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962657-C993-4D56-A3D3-84D3CC0F2DA1}"/>
              </a:ext>
            </a:extLst>
          </p:cNvPr>
          <p:cNvSpPr txBox="1"/>
          <p:nvPr/>
        </p:nvSpPr>
        <p:spPr>
          <a:xfrm>
            <a:off x="2743199" y="5912392"/>
            <a:ext cx="276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Coil Evaluation</a:t>
            </a:r>
          </a:p>
        </p:txBody>
      </p:sp>
    </p:spTree>
    <p:extLst>
      <p:ext uri="{BB962C8B-B14F-4D97-AF65-F5344CB8AC3E}">
        <p14:creationId xmlns:p14="http://schemas.microsoft.com/office/powerpoint/2010/main" val="4087520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380885"/>
            <a:ext cx="11620654" cy="759235"/>
          </a:xfrm>
        </p:spPr>
        <p:txBody>
          <a:bodyPr/>
          <a:lstStyle/>
          <a:p>
            <a:r>
              <a:rPr lang="en-GB" dirty="0"/>
              <a:t>Schumann Resonance, So where did we start 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12385-9307-4456-8397-C4A46F948B2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12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BEBBB5-9FAD-4496-B3B2-84AD27D73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96" y="1565507"/>
            <a:ext cx="8726467" cy="5429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4202B5-32F3-48F4-BFE4-77B4E0DEEFA9}"/>
              </a:ext>
            </a:extLst>
          </p:cNvPr>
          <p:cNvSpPr txBox="1"/>
          <p:nvPr/>
        </p:nvSpPr>
        <p:spPr>
          <a:xfrm>
            <a:off x="6458673" y="2963484"/>
            <a:ext cx="3633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Developing stage by stage</a:t>
            </a:r>
          </a:p>
        </p:txBody>
      </p:sp>
    </p:spTree>
    <p:extLst>
      <p:ext uri="{BB962C8B-B14F-4D97-AF65-F5344CB8AC3E}">
        <p14:creationId xmlns:p14="http://schemas.microsoft.com/office/powerpoint/2010/main" val="33673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Schumann Resonance, Low Noise Amplifier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4650C-0A4F-4692-A59B-E6907E67D84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13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046AE83-6A0B-4B63-8E14-AE19591B3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68236"/>
            <a:ext cx="10220446" cy="625917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3DF5EC-9BE1-4BD1-B2D7-560156DFD3F2}"/>
              </a:ext>
            </a:extLst>
          </p:cNvPr>
          <p:cNvSpPr txBox="1"/>
          <p:nvPr/>
        </p:nvSpPr>
        <p:spPr>
          <a:xfrm>
            <a:off x="10532961" y="4458053"/>
            <a:ext cx="1226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Design by</a:t>
            </a:r>
          </a:p>
          <a:p>
            <a:r>
              <a:rPr lang="en-GB" dirty="0">
                <a:solidFill>
                  <a:schemeClr val="bg1"/>
                </a:solidFill>
              </a:rPr>
              <a:t>Laurence Newell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68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6683" y="380885"/>
            <a:ext cx="567954" cy="6477115"/>
          </a:xfrm>
        </p:spPr>
        <p:txBody>
          <a:bodyPr/>
          <a:lstStyle/>
          <a:p>
            <a:r>
              <a:rPr lang="en-GB" dirty="0"/>
              <a:t>LNA</a:t>
            </a:r>
            <a:br>
              <a:rPr lang="en-GB" dirty="0"/>
            </a:br>
            <a:r>
              <a:rPr lang="en-GB" dirty="0"/>
              <a:t> </a:t>
            </a:r>
            <a:r>
              <a:rPr lang="en-GB" dirty="0" err="1"/>
              <a:t>sch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ECA9CC-0D33-45CB-B893-BB1369B26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274642" cy="685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4650C-0A4F-4692-A59B-E6907E67D84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87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1173" y="380885"/>
            <a:ext cx="603464" cy="5790959"/>
          </a:xfrm>
        </p:spPr>
        <p:txBody>
          <a:bodyPr/>
          <a:lstStyle/>
          <a:p>
            <a:r>
              <a:rPr lang="en-GB" dirty="0"/>
              <a:t>LNA </a:t>
            </a:r>
            <a:r>
              <a:rPr lang="en-GB" dirty="0" err="1"/>
              <a:t>pcb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3A9AD3-1C01-4859-93E0-121A51EA1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4317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A7B10F-01F3-4DA7-9C44-85C93C04EA3D}"/>
              </a:ext>
            </a:extLst>
          </p:cNvPr>
          <p:cNvSpPr txBox="1"/>
          <p:nvPr/>
        </p:nvSpPr>
        <p:spPr>
          <a:xfrm flipH="1">
            <a:off x="328474" y="1482519"/>
            <a:ext cx="1828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FFFF00"/>
                </a:solidFill>
              </a:rPr>
              <a:t>KiCAD</a:t>
            </a:r>
            <a:r>
              <a:rPr lang="en-GB" dirty="0">
                <a:solidFill>
                  <a:srgbClr val="FFFF00"/>
                </a:solidFill>
              </a:rPr>
              <a:t> rendition of the assembled PCB  E card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E91EC-D039-4BF2-B4E7-F855C8E8984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972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63" y="380885"/>
            <a:ext cx="11974621" cy="759235"/>
          </a:xfrm>
        </p:spPr>
        <p:txBody>
          <a:bodyPr/>
          <a:lstStyle/>
          <a:p>
            <a:r>
              <a:rPr lang="en-GB" dirty="0"/>
              <a:t>Schumann Resonance, Balanced Line Receiver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1DB301-73A7-4C68-AE4D-CF0511CA8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08" y="1029811"/>
            <a:ext cx="9593216" cy="572239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938086-1E1D-49E9-9DC3-475CA09A331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6F723-F162-4973-8619-9EA9A7B86C30}"/>
              </a:ext>
            </a:extLst>
          </p:cNvPr>
          <p:cNvSpPr txBox="1"/>
          <p:nvPr/>
        </p:nvSpPr>
        <p:spPr>
          <a:xfrm>
            <a:off x="10695008" y="4930815"/>
            <a:ext cx="1289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Design by</a:t>
            </a:r>
          </a:p>
          <a:p>
            <a:r>
              <a:rPr lang="en-GB" dirty="0">
                <a:solidFill>
                  <a:schemeClr val="bg1"/>
                </a:solidFill>
              </a:rPr>
              <a:t>Laurence Newell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278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824" y="425273"/>
            <a:ext cx="511051" cy="5682564"/>
          </a:xfrm>
        </p:spPr>
        <p:txBody>
          <a:bodyPr/>
          <a:lstStyle/>
          <a:p>
            <a:r>
              <a:rPr lang="en-GB" dirty="0"/>
              <a:t>BLR</a:t>
            </a:r>
            <a:br>
              <a:rPr lang="en-GB" dirty="0"/>
            </a:br>
            <a:r>
              <a:rPr lang="en-GB" dirty="0"/>
              <a:t> </a:t>
            </a:r>
            <a:r>
              <a:rPr lang="en-GB" dirty="0" err="1"/>
              <a:t>sch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5A6912-3D09-4A09-A547-6C6B4FB99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1" y="508881"/>
            <a:ext cx="11274642" cy="688937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83F83C-05ED-4232-88CB-5C8B158FE06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870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EE2402-407B-47CE-A4D3-FB909EF57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130" y="1054646"/>
            <a:ext cx="12284668" cy="534435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9A9A7E-9B69-4E6E-828E-AC0367803A12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02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CBC28-ACD7-454C-BEEF-088E47C9768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19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10488E-F6C2-4FC5-B71A-1B93B3E32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124" y="0"/>
            <a:ext cx="11332701" cy="69766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20AE8F-43FB-48B1-8A20-A0B6DCD9B08A}"/>
              </a:ext>
            </a:extLst>
          </p:cNvPr>
          <p:cNvSpPr txBox="1"/>
          <p:nvPr/>
        </p:nvSpPr>
        <p:spPr>
          <a:xfrm>
            <a:off x="9868170" y="5776312"/>
            <a:ext cx="1173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Design by</a:t>
            </a:r>
          </a:p>
          <a:p>
            <a:r>
              <a:rPr lang="en-GB" dirty="0"/>
              <a:t>Laurence Newell</a:t>
            </a:r>
          </a:p>
          <a:p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2FF84A9-4DE4-4489-A585-055FB8F9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256" y="380885"/>
            <a:ext cx="1400536" cy="75923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41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06D8-B9DC-43BC-A4F7-B661B9AB05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354" y="405471"/>
            <a:ext cx="11273284" cy="710063"/>
          </a:xfrm>
        </p:spPr>
        <p:txBody>
          <a:bodyPr wrap="square">
            <a:spAutoFit/>
          </a:bodyPr>
          <a:lstStyle/>
          <a:p>
            <a:pPr lvl="0"/>
            <a:r>
              <a:rPr lang="en-US" sz="4000" dirty="0"/>
              <a:t>Norman  Pomfret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AE4938-E295-4E8A-A751-3663602DD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043" y="1523874"/>
            <a:ext cx="9421792" cy="4743653"/>
          </a:xfrm>
        </p:spPr>
        <p:txBody>
          <a:bodyPr/>
          <a:lstStyle/>
          <a:p>
            <a:r>
              <a:rPr lang="en-GB" dirty="0"/>
              <a:t>Member   BAA’s Radio Astronomy Group</a:t>
            </a:r>
          </a:p>
          <a:p>
            <a:r>
              <a:rPr lang="en-GB" dirty="0"/>
              <a:t>Trustee    UK Radio Astronomy Association</a:t>
            </a:r>
          </a:p>
          <a:p>
            <a:r>
              <a:rPr lang="en-GB" dirty="0"/>
              <a:t>Member   Radio Society of Great Britain    M0SXF</a:t>
            </a:r>
          </a:p>
          <a:p>
            <a:r>
              <a:rPr lang="en-GB" dirty="0"/>
              <a:t>Member   Monmouth Astronomical Research Society (MARS)</a:t>
            </a:r>
          </a:p>
          <a:p>
            <a:r>
              <a:rPr lang="en-GB" dirty="0"/>
              <a:t>               Hereford Astronomical Society</a:t>
            </a:r>
          </a:p>
          <a:p>
            <a:r>
              <a:rPr lang="en-GB" dirty="0"/>
              <a:t>Likes       Hills, Mountains, Radio, Electronics and …</a:t>
            </a:r>
          </a:p>
          <a:p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C93D4D6-6FA3-4EED-8A18-4FE1CD09596F}"/>
              </a:ext>
            </a:extLst>
          </p:cNvPr>
          <p:cNvSpPr/>
          <p:nvPr/>
        </p:nvSpPr>
        <p:spPr>
          <a:xfrm>
            <a:off x="1904884" y="990716"/>
            <a:ext cx="8382240" cy="53315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6798" rIns="90004" bIns="46798" anchor="ctr" anchorCtr="0" compatLnSpc="1">
            <a:noAutofit/>
          </a:bodyPr>
          <a:lstStyle/>
          <a:p>
            <a:pPr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dirty="0">
              <a:solidFill>
                <a:srgbClr val="EAE10E"/>
              </a:solidFill>
              <a:latin typeface="Lucida Sans Unicode" pitchFamily="34"/>
              <a:ea typeface="MS Gothic" pitchFamily="2"/>
              <a:cs typeface="MS Gothic" pitchFamily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0838E-4D51-4340-AFBC-6A4948E806A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202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CBC28-ACD7-454C-BEEF-088E47C9768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20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E339C2-A67C-439B-8E49-08FC4C453E2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05" y="1012055"/>
            <a:ext cx="12238505" cy="4844974"/>
          </a:xfrm>
        </p:spPr>
      </p:pic>
    </p:spTree>
    <p:extLst>
      <p:ext uri="{BB962C8B-B14F-4D97-AF65-F5344CB8AC3E}">
        <p14:creationId xmlns:p14="http://schemas.microsoft.com/office/powerpoint/2010/main" val="59337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BEED41-F131-4A56-A6FA-A84E16DF5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899"/>
            <a:ext cx="12192000" cy="285563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644AF5-022E-448E-AF5B-5BED07A54E93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21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39DE0-5D40-45E8-92AF-D08C3C51498D}"/>
              </a:ext>
            </a:extLst>
          </p:cNvPr>
          <p:cNvSpPr txBox="1"/>
          <p:nvPr/>
        </p:nvSpPr>
        <p:spPr>
          <a:xfrm>
            <a:off x="659757" y="439838"/>
            <a:ext cx="9977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Schumann Resonance, Balanced Noise Source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42255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3" y="380885"/>
            <a:ext cx="11894722" cy="759235"/>
          </a:xfrm>
        </p:spPr>
        <p:txBody>
          <a:bodyPr/>
          <a:lstStyle/>
          <a:p>
            <a:r>
              <a:rPr lang="en-GB" dirty="0"/>
              <a:t>Schumann Resonance, </a:t>
            </a:r>
            <a:r>
              <a:rPr lang="en-GB" dirty="0">
                <a:solidFill>
                  <a:srgbClr val="FF0000"/>
                </a:solidFill>
              </a:rPr>
              <a:t>Signal Source in development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BEED41-F131-4A56-A6FA-A84E16DF5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1" y="1836718"/>
            <a:ext cx="10663238" cy="249756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B8264D-69D2-4691-BDD3-0D5917BD2869}"/>
              </a:ext>
            </a:extLst>
          </p:cNvPr>
          <p:cNvSpPr txBox="1"/>
          <p:nvPr/>
        </p:nvSpPr>
        <p:spPr>
          <a:xfrm>
            <a:off x="2494624" y="4580264"/>
            <a:ext cx="7838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The </a:t>
            </a:r>
            <a:r>
              <a:rPr lang="en-GB" b="1" dirty="0">
                <a:solidFill>
                  <a:srgbClr val="FFFF00"/>
                </a:solidFill>
              </a:rPr>
              <a:t>signal source </a:t>
            </a:r>
            <a:r>
              <a:rPr lang="en-GB" dirty="0">
                <a:solidFill>
                  <a:srgbClr val="FFFF00"/>
                </a:solidFill>
              </a:rPr>
              <a:t>will be similar in style, 0 dB into 600 R balanced</a:t>
            </a:r>
          </a:p>
          <a:p>
            <a:r>
              <a:rPr lang="en-GB" dirty="0">
                <a:solidFill>
                  <a:srgbClr val="FFFF00"/>
                </a:solidFill>
              </a:rPr>
              <a:t>Attenuator modules for very  low level outputs, to the LNA</a:t>
            </a:r>
          </a:p>
          <a:p>
            <a:r>
              <a:rPr lang="en-GB" dirty="0">
                <a:solidFill>
                  <a:srgbClr val="FFFF00"/>
                </a:solidFill>
              </a:rPr>
              <a:t>Additional Amplifier for a higher level output to the BLR</a:t>
            </a:r>
          </a:p>
          <a:p>
            <a:r>
              <a:rPr lang="en-GB" dirty="0">
                <a:solidFill>
                  <a:srgbClr val="FFFF00"/>
                </a:solidFill>
              </a:rPr>
              <a:t>And a Coil driver for a small induction coil, for polar calibration plots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67DD0-2CAB-4E8F-94B1-761E7044DF9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802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9" y="380885"/>
            <a:ext cx="11992376" cy="759235"/>
          </a:xfrm>
        </p:spPr>
        <p:txBody>
          <a:bodyPr/>
          <a:lstStyle/>
          <a:p>
            <a:r>
              <a:rPr lang="en-GB" dirty="0"/>
              <a:t>Schumann Resonance, First Light Signal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FB6ACA-9E40-469E-8E73-CCD8E2386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47" y="1608879"/>
            <a:ext cx="5677366" cy="447948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3F3D00-58D4-4089-88E0-88D4271A66C7}"/>
              </a:ext>
            </a:extLst>
          </p:cNvPr>
          <p:cNvSpPr txBox="1"/>
          <p:nvPr/>
        </p:nvSpPr>
        <p:spPr>
          <a:xfrm>
            <a:off x="590309" y="1608879"/>
            <a:ext cx="50118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There is a peak at approx. 2 Hz, this is </a:t>
            </a:r>
            <a:r>
              <a:rPr lang="en-GB" sz="2400" b="1" u="sng" dirty="0">
                <a:solidFill>
                  <a:schemeClr val="bg1"/>
                </a:solidFill>
              </a:rPr>
              <a:t>not</a:t>
            </a:r>
            <a:r>
              <a:rPr lang="en-GB" sz="2400" u="sng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a Schumann Resonance, Marine ?</a:t>
            </a:r>
          </a:p>
          <a:p>
            <a:pPr marL="342900" indent="-342900">
              <a:buAutoNum type="arabicPlain"/>
            </a:pP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The fundamental Mode is seen at approx. 8 Hz</a:t>
            </a:r>
          </a:p>
          <a:p>
            <a:pPr marL="342900" indent="-342900">
              <a:buAutoNum type="arabicPlain"/>
            </a:pPr>
            <a:endParaRPr lang="en-GB" sz="24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baseline="30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sz="2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3</a:t>
            </a:r>
            <a:r>
              <a:rPr lang="en-GB" sz="2000" baseline="30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GB" sz="2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modes are also seen,</a:t>
            </a:r>
          </a:p>
          <a:p>
            <a:r>
              <a:rPr lang="en-GB" sz="2400" dirty="0">
                <a:solidFill>
                  <a:schemeClr val="bg1"/>
                </a:solidFill>
              </a:rPr>
              <a:t>Perhaps a 4</a:t>
            </a:r>
            <a:r>
              <a:rPr lang="en-GB" sz="2400" baseline="30000" dirty="0">
                <a:solidFill>
                  <a:schemeClr val="bg1"/>
                </a:solidFill>
              </a:rPr>
              <a:t>th</a:t>
            </a:r>
            <a:r>
              <a:rPr lang="en-GB" sz="2400" dirty="0">
                <a:solidFill>
                  <a:schemeClr val="bg1"/>
                </a:solidFill>
              </a:rPr>
              <a:t>  &amp; 5</a:t>
            </a:r>
            <a:r>
              <a:rPr lang="en-GB" sz="2400" baseline="30000" dirty="0">
                <a:solidFill>
                  <a:schemeClr val="bg1"/>
                </a:solidFill>
              </a:rPr>
              <a:t>th</a:t>
            </a:r>
            <a:r>
              <a:rPr lang="en-GB" sz="2400" dirty="0">
                <a:solidFill>
                  <a:schemeClr val="bg1"/>
                </a:solidFill>
              </a:rPr>
              <a:t> in the noise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Signal processed via GNU Radio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B6DDA-D036-4BB8-A14C-022E76ABE26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156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380885"/>
            <a:ext cx="10535921" cy="759235"/>
          </a:xfrm>
        </p:spPr>
        <p:txBody>
          <a:bodyPr/>
          <a:lstStyle/>
          <a:p>
            <a:r>
              <a:rPr lang="en-GB" dirty="0"/>
              <a:t>Schumann Resonance, A happy band of well wishers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07F4A5-FD07-4164-B7B7-B69DBA337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837" y="1279843"/>
            <a:ext cx="7234342" cy="542575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B4B3C2-50AE-4847-9F40-6714E1131E6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101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380885"/>
            <a:ext cx="10535921" cy="759235"/>
          </a:xfrm>
        </p:spPr>
        <p:txBody>
          <a:bodyPr/>
          <a:lstStyle/>
          <a:p>
            <a:r>
              <a:rPr lang="en-GB" dirty="0"/>
              <a:t>Schumann Resonance, Our 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B4B3C2-50AE-4847-9F40-6714E1131E6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EB8179-19CD-4F29-978A-78D0E128E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have detected the Schumann Resonance</a:t>
            </a:r>
          </a:p>
          <a:p>
            <a:r>
              <a:rPr lang="en-GB" dirty="0"/>
              <a:t>Though, sample size was short &amp; overwhelmed by 50 Hz</a:t>
            </a:r>
          </a:p>
          <a:p>
            <a:r>
              <a:rPr lang="en-GB" dirty="0"/>
              <a:t>Whilst our hardware designs were successful </a:t>
            </a:r>
          </a:p>
          <a:p>
            <a:r>
              <a:rPr lang="en-GB" dirty="0"/>
              <a:t>	DSP Software needs further development</a:t>
            </a:r>
          </a:p>
          <a:p>
            <a:r>
              <a:rPr lang="en-GB" dirty="0"/>
              <a:t>	Our Induction Coil requires refinement</a:t>
            </a:r>
          </a:p>
          <a:p>
            <a:r>
              <a:rPr lang="en-GB" dirty="0"/>
              <a:t>	Earthing strategies to be refined to defeat ‘Hum’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161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Schumann Resonance, further reading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5EB5426-83C1-48F0-B37B-0E5641344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20" y="2184238"/>
            <a:ext cx="2050965" cy="301462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0426E9-D57F-4B91-AA55-6BCE28053E98}"/>
              </a:ext>
            </a:extLst>
          </p:cNvPr>
          <p:cNvSpPr txBox="1"/>
          <p:nvPr/>
        </p:nvSpPr>
        <p:spPr>
          <a:xfrm>
            <a:off x="7650480" y="2052320"/>
            <a:ext cx="370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Recommended to me by</a:t>
            </a:r>
          </a:p>
          <a:p>
            <a:r>
              <a:rPr lang="en-GB" sz="2400" dirty="0">
                <a:solidFill>
                  <a:schemeClr val="bg1"/>
                </a:solidFill>
              </a:rPr>
              <a:t>Dr Ciaran </a:t>
            </a:r>
            <a:r>
              <a:rPr lang="en-GB" sz="2400" dirty="0" err="1">
                <a:solidFill>
                  <a:schemeClr val="bg1"/>
                </a:solidFill>
              </a:rPr>
              <a:t>Beggan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r>
              <a:rPr lang="en-GB" sz="2400" dirty="0">
                <a:solidFill>
                  <a:schemeClr val="bg1"/>
                </a:solidFill>
              </a:rPr>
              <a:t>British Geophysical Survey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ISBN     (2014)</a:t>
            </a:r>
          </a:p>
          <a:p>
            <a:r>
              <a:rPr lang="en-GB" sz="2400" dirty="0">
                <a:solidFill>
                  <a:schemeClr val="bg1"/>
                </a:solidFill>
              </a:rPr>
              <a:t>978-4-431-54357-2     </a:t>
            </a:r>
            <a:r>
              <a:rPr lang="en-GB" sz="2400" dirty="0" err="1">
                <a:solidFill>
                  <a:schemeClr val="bg1"/>
                </a:solidFill>
              </a:rPr>
              <a:t>hb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978-4-431-54358-9     </a:t>
            </a:r>
            <a:r>
              <a:rPr lang="en-GB" sz="2400" dirty="0" err="1">
                <a:solidFill>
                  <a:schemeClr val="bg1"/>
                </a:solidFill>
              </a:rPr>
              <a:t>ebook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Tyros is Greek for  </a:t>
            </a:r>
          </a:p>
          <a:p>
            <a:r>
              <a:rPr lang="en-GB" sz="2400" dirty="0">
                <a:solidFill>
                  <a:schemeClr val="bg1"/>
                </a:solidFill>
              </a:rPr>
              <a:t>		</a:t>
            </a:r>
            <a:r>
              <a:rPr lang="en-GB" sz="2400" dirty="0">
                <a:solidFill>
                  <a:srgbClr val="FFFF00"/>
                </a:solidFill>
              </a:rPr>
              <a:t>‘Beginners’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99F68D-3466-4335-A23D-78E6790BDD37}"/>
              </a:ext>
            </a:extLst>
          </p:cNvPr>
          <p:cNvSpPr txBox="1"/>
          <p:nvPr/>
        </p:nvSpPr>
        <p:spPr>
          <a:xfrm>
            <a:off x="467360" y="2136339"/>
            <a:ext cx="50393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‘</a:t>
            </a:r>
            <a:r>
              <a:rPr lang="en-US" sz="2400" dirty="0">
                <a:solidFill>
                  <a:schemeClr val="bg1"/>
                </a:solidFill>
              </a:rPr>
              <a:t>ELF Electromagnetic Waves from Lightning’   The Schumann Resonances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Dr Colin Price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69190-E829-46D9-9F08-28A07308E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89" y="2241476"/>
            <a:ext cx="1295473" cy="1309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48AB0-5B50-49EE-A2DF-F84875B11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64" y="2184238"/>
            <a:ext cx="1972427" cy="12971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6761D-5B61-4C0E-8697-7678F9D119B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39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13F37-1D43-489D-99EC-376DAE59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54" y="380885"/>
            <a:ext cx="11273284" cy="1332505"/>
          </a:xfrm>
        </p:spPr>
        <p:txBody>
          <a:bodyPr/>
          <a:lstStyle/>
          <a:p>
            <a:r>
              <a:rPr lang="en-GB" dirty="0"/>
              <a:t>With grateful appreciation to the many, </a:t>
            </a:r>
            <a:br>
              <a:rPr lang="en-GB" dirty="0"/>
            </a:br>
            <a:r>
              <a:rPr lang="en-GB" dirty="0"/>
              <a:t>for their advice &amp; assistance offered </a:t>
            </a:r>
            <a:br>
              <a:rPr lang="en-GB" dirty="0"/>
            </a:br>
            <a:r>
              <a:rPr lang="en-GB" dirty="0"/>
              <a:t>and specifically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333B0-3F64-4D9B-BA1E-FC0E531B6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355" y="1970843"/>
            <a:ext cx="10785228" cy="4249600"/>
          </a:xfrm>
        </p:spPr>
        <p:txBody>
          <a:bodyPr/>
          <a:lstStyle/>
          <a:p>
            <a:r>
              <a:rPr lang="en-GB" dirty="0"/>
              <a:t>	</a:t>
            </a:r>
          </a:p>
          <a:p>
            <a:r>
              <a:rPr lang="en-GB" dirty="0"/>
              <a:t>	 Dr Ciaran </a:t>
            </a:r>
            <a:r>
              <a:rPr lang="en-GB" dirty="0" err="1"/>
              <a:t>Beggan</a:t>
            </a:r>
            <a:r>
              <a:rPr lang="en-GB" dirty="0"/>
              <a:t> #		John Cook				Alan Melia				Dr David Morgan			Dr Laurence Newell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</a:rPr>
              <a:t>	</a:t>
            </a:r>
          </a:p>
          <a:p>
            <a:r>
              <a:rPr lang="en-GB" dirty="0">
                <a:solidFill>
                  <a:schemeClr val="bg1"/>
                </a:solidFill>
              </a:rPr>
              <a:t>	#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/>
              <a:t>British Geophysical Survey,  Edinburgh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					</a:t>
            </a:r>
          </a:p>
          <a:p>
            <a:r>
              <a:rPr lang="en-GB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CFA03-0252-498F-9A7B-4D850F5DB69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649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564F-3CFE-4211-9CF2-DBA69F116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379FA-C286-4520-8BAA-90822A919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home, our telecoms provider (to be) said some time ago –</a:t>
            </a:r>
          </a:p>
          <a:p>
            <a:r>
              <a:rPr lang="en-GB" dirty="0"/>
              <a:t>You can have FO Broadband before the New Year  </a:t>
            </a:r>
            <a:r>
              <a:rPr lang="en-GB" i="1" dirty="0">
                <a:solidFill>
                  <a:srgbClr val="FFC000"/>
                </a:solidFill>
              </a:rPr>
              <a:t>Great, I thought</a:t>
            </a:r>
          </a:p>
          <a:p>
            <a:endParaRPr lang="en-GB" i="1" dirty="0">
              <a:solidFill>
                <a:srgbClr val="FFC000"/>
              </a:solidFill>
            </a:endParaRPr>
          </a:p>
          <a:p>
            <a:r>
              <a:rPr lang="en-GB" i="1" dirty="0">
                <a:solidFill>
                  <a:srgbClr val="FFC000"/>
                </a:solidFill>
              </a:rPr>
              <a:t>However they did not say which New Year !</a:t>
            </a:r>
          </a:p>
          <a:p>
            <a:r>
              <a:rPr lang="en-GB" i="1" dirty="0">
                <a:solidFill>
                  <a:srgbClr val="FFC000"/>
                </a:solidFill>
              </a:rPr>
              <a:t>4G is looking more attractive  </a:t>
            </a:r>
            <a:r>
              <a:rPr lang="en-GB" dirty="0">
                <a:solidFill>
                  <a:srgbClr val="FFC000"/>
                </a:solidFill>
              </a:rPr>
              <a:t>: ))   by then it will be 5G or 6G !</a:t>
            </a:r>
          </a:p>
          <a:p>
            <a:r>
              <a:rPr lang="en-GB" dirty="0">
                <a:solidFill>
                  <a:schemeClr val="bg1"/>
                </a:solidFill>
              </a:rPr>
              <a:t>				Thank you for your forbearance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607F3-4CE8-4FFA-B6D0-5DFBF2BE2A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12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Schumann Resonance,  Closing thought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76CC33-2168-4C83-8BCD-478F36AD2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382" y="1487148"/>
            <a:ext cx="4607818" cy="34575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68F3CC-346A-48E1-80BC-03C9743171E5}"/>
              </a:ext>
            </a:extLst>
          </p:cNvPr>
          <p:cNvSpPr txBox="1"/>
          <p:nvPr/>
        </p:nvSpPr>
        <p:spPr>
          <a:xfrm>
            <a:off x="711354" y="1372896"/>
            <a:ext cx="55042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It is suggested that a Super Nova event would seriously disrupt</a:t>
            </a:r>
          </a:p>
          <a:p>
            <a:r>
              <a:rPr lang="en-GB" sz="2800" dirty="0">
                <a:solidFill>
                  <a:schemeClr val="bg1"/>
                </a:solidFill>
              </a:rPr>
              <a:t>the Schumann resonance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Just hope,</a:t>
            </a:r>
          </a:p>
          <a:p>
            <a:r>
              <a:rPr lang="en-GB" sz="2800" dirty="0">
                <a:solidFill>
                  <a:schemeClr val="bg1"/>
                </a:solidFill>
              </a:rPr>
              <a:t>such an event is not too close !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4400" dirty="0">
                <a:solidFill>
                  <a:schemeClr val="bg1"/>
                </a:solidFill>
              </a:rPr>
              <a:t>	</a:t>
            </a:r>
            <a:r>
              <a:rPr lang="en-GB" sz="4400" dirty="0">
                <a:solidFill>
                  <a:srgbClr val="FFFF00"/>
                </a:solidFill>
              </a:rPr>
              <a:t>Thank you</a:t>
            </a:r>
          </a:p>
          <a:p>
            <a:r>
              <a:rPr lang="en-GB" sz="4400" dirty="0">
                <a:solidFill>
                  <a:srgbClr val="FFFF00"/>
                </a:solidFill>
              </a:rPr>
              <a:t>		for listening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193927-7058-42A5-B03B-49B7CD710D3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5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21" y="612008"/>
            <a:ext cx="11273284" cy="759235"/>
          </a:xfrm>
        </p:spPr>
        <p:txBody>
          <a:bodyPr/>
          <a:lstStyle/>
          <a:p>
            <a:r>
              <a:rPr lang="en-GB" dirty="0"/>
              <a:t>Every project has a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590A6-2C7B-4C63-9CD3-A57A21324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277" y="1371243"/>
            <a:ext cx="10319786" cy="48747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This presentation is about our journey or Endeavour </a:t>
            </a:r>
          </a:p>
          <a:p>
            <a:r>
              <a:rPr lang="en-GB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 design &amp; construct a Schumann Resonance Sensor</a:t>
            </a:r>
          </a:p>
          <a:p>
            <a:r>
              <a:rPr lang="en-GB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Capture our First Light Schumann Resonance, then monitor</a:t>
            </a:r>
          </a:p>
          <a:p>
            <a:r>
              <a:rPr lang="en-GB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 ever constrained by Commitments &amp; Cost</a:t>
            </a:r>
          </a:p>
          <a:p>
            <a:r>
              <a:rPr lang="en-GB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Then !</a:t>
            </a:r>
            <a:r>
              <a:rPr lang="en-GB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 One day have a worthy scientific instrument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74B65-3B58-43C9-8E14-7C20CA841D4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54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54" y="380885"/>
            <a:ext cx="11273284" cy="759235"/>
          </a:xfrm>
        </p:spPr>
        <p:txBody>
          <a:bodyPr/>
          <a:lstStyle/>
          <a:p>
            <a:r>
              <a:rPr lang="en-GB" dirty="0"/>
              <a:t>Schumann Resonance, History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648DB3-4A6A-4F2D-973A-980EB0375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30" y="2075155"/>
            <a:ext cx="2423160" cy="33451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FBCB6-1B13-4FF9-8B34-401B97DA2A95}"/>
              </a:ext>
            </a:extLst>
          </p:cNvPr>
          <p:cNvSpPr txBox="1"/>
          <p:nvPr/>
        </p:nvSpPr>
        <p:spPr>
          <a:xfrm>
            <a:off x="6491085" y="1951672"/>
            <a:ext cx="486345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1893 George Fitzgerald</a:t>
            </a:r>
          </a:p>
          <a:p>
            <a:r>
              <a:rPr lang="en-GB" sz="2400" dirty="0">
                <a:solidFill>
                  <a:schemeClr val="bg1"/>
                </a:solidFill>
              </a:rPr>
              <a:t>1905 Nikola Tesla</a:t>
            </a:r>
          </a:p>
          <a:p>
            <a:r>
              <a:rPr lang="en-GB" sz="2400" dirty="0">
                <a:solidFill>
                  <a:schemeClr val="bg1"/>
                </a:solidFill>
              </a:rPr>
              <a:t>1952 Winfried Schumann </a:t>
            </a:r>
          </a:p>
          <a:p>
            <a:r>
              <a:rPr lang="en-GB" sz="2400" dirty="0">
                <a:solidFill>
                  <a:schemeClr val="bg1"/>
                </a:solidFill>
              </a:rPr>
              <a:t>1960 Basler and Wagner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Then there was great interest</a:t>
            </a:r>
          </a:p>
          <a:p>
            <a:r>
              <a:rPr lang="en-GB" sz="2400" dirty="0">
                <a:solidFill>
                  <a:schemeClr val="bg1"/>
                </a:solidFill>
              </a:rPr>
              <a:t>in Schumann Resonance …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8206CE-C12C-45BC-909B-B095EC56B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6" y="2075156"/>
            <a:ext cx="3455444" cy="20938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2A54E9-2918-4105-8401-29B021512B9F}"/>
              </a:ext>
            </a:extLst>
          </p:cNvPr>
          <p:cNvSpPr txBox="1"/>
          <p:nvPr/>
        </p:nvSpPr>
        <p:spPr>
          <a:xfrm>
            <a:off x="2487699" y="5051003"/>
            <a:ext cx="210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Credits Wiki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FD880-6FBF-4E03-BC0D-58D99CACCB6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z="1600" b="1" smtClean="0"/>
              <a:t>4</a:t>
            </a:fld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03692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Schumann Resonance, two icons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76CC33-2168-4C83-8BCD-478F36AD2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4" y="1389193"/>
            <a:ext cx="5069151" cy="380374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C5F7AA-C215-4510-974D-AA9EF71C3709}"/>
              </a:ext>
            </a:extLst>
          </p:cNvPr>
          <p:cNvSpPr txBox="1"/>
          <p:nvPr/>
        </p:nvSpPr>
        <p:spPr>
          <a:xfrm>
            <a:off x="3688080" y="5811344"/>
            <a:ext cx="1566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FF00"/>
                </a:solidFill>
              </a:rPr>
              <a:t>Credit   NASA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8CB76-2694-4340-B43A-FF62F9868649}"/>
              </a:ext>
            </a:extLst>
          </p:cNvPr>
          <p:cNvSpPr txBox="1"/>
          <p:nvPr/>
        </p:nvSpPr>
        <p:spPr>
          <a:xfrm>
            <a:off x="2050741" y="5442012"/>
            <a:ext cx="372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2 Dimensional representation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DB41D-E19A-4300-A737-8654BD46D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05" y="2280573"/>
            <a:ext cx="4877335" cy="2912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80B92D-82B3-4EA0-B843-D9281EF15B6A}"/>
              </a:ext>
            </a:extLst>
          </p:cNvPr>
          <p:cNvSpPr txBox="1"/>
          <p:nvPr/>
        </p:nvSpPr>
        <p:spPr>
          <a:xfrm>
            <a:off x="6553200" y="5468806"/>
            <a:ext cx="505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Spherical Harmonics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74E39F-E80A-4E12-9B4B-FD42E495ED8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643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54" y="483639"/>
            <a:ext cx="10572164" cy="759235"/>
          </a:xfrm>
        </p:spPr>
        <p:txBody>
          <a:bodyPr/>
          <a:lstStyle/>
          <a:p>
            <a:r>
              <a:rPr lang="en-GB" dirty="0"/>
              <a:t>Schumann Resonance, global effect of Lightning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590A6-2C7B-4C63-9CD3-A57A21324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68" y="1618155"/>
            <a:ext cx="10419669" cy="4553689"/>
          </a:xfrm>
        </p:spPr>
        <p:txBody>
          <a:bodyPr/>
          <a:lstStyle/>
          <a:p>
            <a:r>
              <a:rPr lang="en-GB" dirty="0"/>
              <a:t>Resonance of the Earth-Ionosphere waveguide (Waveguide)</a:t>
            </a:r>
          </a:p>
          <a:p>
            <a:r>
              <a:rPr lang="en-GB" dirty="0"/>
              <a:t>It is not unique to our Earth evidence of SR on Mars &amp; Gas giants</a:t>
            </a:r>
          </a:p>
          <a:p>
            <a:r>
              <a:rPr lang="en-GB" dirty="0"/>
              <a:t>Have very long wavelengths and a low attenuation rate </a:t>
            </a:r>
          </a:p>
          <a:p>
            <a:r>
              <a:rPr lang="en-GB" dirty="0"/>
              <a:t>Modes occur at approx. 8, 14, 20 Hz </a:t>
            </a:r>
            <a:r>
              <a:rPr lang="en-GB" dirty="0">
                <a:solidFill>
                  <a:schemeClr val="bg1"/>
                </a:solidFill>
              </a:rPr>
              <a:t>and towards 100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Hz</a:t>
            </a:r>
          </a:p>
          <a:p>
            <a:r>
              <a:rPr lang="en-GB" dirty="0">
                <a:solidFill>
                  <a:schemeClr val="bg1"/>
                </a:solidFill>
              </a:rPr>
              <a:t>But !</a:t>
            </a:r>
          </a:p>
          <a:p>
            <a:r>
              <a:rPr lang="en-GB" dirty="0">
                <a:solidFill>
                  <a:schemeClr val="bg1"/>
                </a:solidFill>
              </a:rPr>
              <a:t>				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90B00-4920-4401-8E85-8A60C86E0A9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422476"/>
            <a:ext cx="11620654" cy="759235"/>
          </a:xfrm>
        </p:spPr>
        <p:txBody>
          <a:bodyPr/>
          <a:lstStyle/>
          <a:p>
            <a:r>
              <a:rPr lang="en-GB" dirty="0"/>
              <a:t>Schumann Resonance,  bespoke hard &amp; software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708E5-D6C8-4C88-AB35-255F7EA2B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810" y="1289703"/>
            <a:ext cx="10132380" cy="5123627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Induction coil with an E screen, 100,000 turns </a:t>
            </a:r>
            <a:r>
              <a:rPr lang="en-GB" dirty="0" err="1">
                <a:solidFill>
                  <a:schemeClr val="bg1"/>
                </a:solidFill>
              </a:rPr>
              <a:t>est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Low noise amplifier with high gain, balanced input</a:t>
            </a:r>
          </a:p>
          <a:p>
            <a:r>
              <a:rPr lang="en-GB" dirty="0">
                <a:solidFill>
                  <a:schemeClr val="bg1"/>
                </a:solidFill>
              </a:rPr>
              <a:t>Balanced line receiver, 600R input,  ~ 50m distant</a:t>
            </a:r>
          </a:p>
          <a:p>
            <a:r>
              <a:rPr lang="en-GB" dirty="0">
                <a:solidFill>
                  <a:schemeClr val="bg1"/>
                </a:solidFill>
              </a:rPr>
              <a:t>Digital Signal Processing (DSP) Software </a:t>
            </a:r>
          </a:p>
          <a:p>
            <a:r>
              <a:rPr lang="en-GB" dirty="0">
                <a:solidFill>
                  <a:schemeClr val="bg1"/>
                </a:solidFill>
              </a:rPr>
              <a:t>Small Board Computer (SBC)</a:t>
            </a:r>
          </a:p>
          <a:p>
            <a:r>
              <a:rPr lang="en-GB" dirty="0">
                <a:solidFill>
                  <a:schemeClr val="bg1"/>
                </a:solidFill>
              </a:rPr>
              <a:t>Power supply; Test and Calibration equipment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		 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C7660-E679-4D87-8E62-9730C97EE12E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8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380885"/>
            <a:ext cx="4503420" cy="759235"/>
          </a:xfrm>
        </p:spPr>
        <p:txBody>
          <a:bodyPr/>
          <a:lstStyle/>
          <a:p>
            <a:r>
              <a:rPr lang="en-GB" dirty="0"/>
              <a:t>Schumann Resonance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7D72D2-3DE6-4AC5-8B4D-215342ACBD2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FE113-6AB6-41DD-8C92-87E4D9A09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601" y="23621"/>
            <a:ext cx="5328652" cy="68343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AD51AD-E9E8-470B-BC12-903EC46DC785}"/>
              </a:ext>
            </a:extLst>
          </p:cNvPr>
          <p:cNvSpPr txBox="1"/>
          <p:nvPr/>
        </p:nvSpPr>
        <p:spPr>
          <a:xfrm>
            <a:off x="679553" y="1944210"/>
            <a:ext cx="390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EA8BDA-C3DF-4FE5-89A8-22AC6DC4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1322644"/>
            <a:ext cx="5433134" cy="4849200"/>
          </a:xfrm>
        </p:spPr>
        <p:txBody>
          <a:bodyPr/>
          <a:lstStyle/>
          <a:p>
            <a:r>
              <a:rPr lang="en-GB" dirty="0"/>
              <a:t>a  Peak amplitude</a:t>
            </a:r>
          </a:p>
          <a:p>
            <a:r>
              <a:rPr lang="en-GB" dirty="0"/>
              <a:t>b  Q waveform width at -3 dB</a:t>
            </a:r>
          </a:p>
          <a:p>
            <a:r>
              <a:rPr lang="en-GB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baseline="-25000" dirty="0" err="1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baseline="-250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dirty="0"/>
              <a:t>Frequency of the peak</a:t>
            </a:r>
          </a:p>
          <a:p>
            <a:endParaRPr lang="en-GB" sz="1200" dirty="0"/>
          </a:p>
          <a:p>
            <a:r>
              <a:rPr lang="en-GB" dirty="0"/>
              <a:t>First mode is illustrated there are many modes first three 3 are required for a valid observation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99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9650-0778-46D3-ACA3-F11A188D8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380885"/>
            <a:ext cx="11620654" cy="759235"/>
          </a:xfrm>
        </p:spPr>
        <p:txBody>
          <a:bodyPr/>
          <a:lstStyle/>
          <a:p>
            <a:r>
              <a:rPr lang="en-GB" dirty="0"/>
              <a:t>Schumann Resonance, Where it is found 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12385-9307-4456-8397-C4A46F948B2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24591D8-CC84-4F33-9852-696A77DA2A33}" type="slidenum">
              <a:rPr lang="en-GB" smtClean="0"/>
              <a:t>9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E4BD93-910E-46EA-89E9-15D41DD95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84" y="1504722"/>
            <a:ext cx="5242116" cy="4620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BD6A98-D13B-443C-BDFA-92ED12CA606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504722"/>
            <a:ext cx="6838765" cy="46671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4D5CEB-5826-4426-B9F4-2631B5248060}"/>
              </a:ext>
            </a:extLst>
          </p:cNvPr>
          <p:cNvSpPr txBox="1"/>
          <p:nvPr/>
        </p:nvSpPr>
        <p:spPr>
          <a:xfrm>
            <a:off x="585926" y="1102711"/>
            <a:ext cx="622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Background Noise, Replicated  Peter Molloy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82A37A-999F-4376-9DCF-8612881AF959}"/>
              </a:ext>
            </a:extLst>
          </p:cNvPr>
          <p:cNvSpPr txBox="1"/>
          <p:nvPr/>
        </p:nvSpPr>
        <p:spPr>
          <a:xfrm>
            <a:off x="7031114" y="1089096"/>
            <a:ext cx="378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SR Signal, 2modes only at 8 &amp; 14 Hz</a:t>
            </a:r>
          </a:p>
        </p:txBody>
      </p:sp>
    </p:spTree>
    <p:extLst>
      <p:ext uri="{BB962C8B-B14F-4D97-AF65-F5344CB8AC3E}">
        <p14:creationId xmlns:p14="http://schemas.microsoft.com/office/powerpoint/2010/main" val="2968042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56233</TotalTime>
  <Words>829</Words>
  <Application>Microsoft Office PowerPoint</Application>
  <PresentationFormat>Widescreen</PresentationFormat>
  <Paragraphs>176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Lucida Sans Unicode</vt:lpstr>
      <vt:lpstr>Times New Roman</vt:lpstr>
      <vt:lpstr>Verdana</vt:lpstr>
      <vt:lpstr>Default</vt:lpstr>
      <vt:lpstr>British Astronomical Association</vt:lpstr>
      <vt:lpstr>Norman  Pomfret</vt:lpstr>
      <vt:lpstr>Every project has a Start</vt:lpstr>
      <vt:lpstr>Schumann Resonance, History</vt:lpstr>
      <vt:lpstr>Schumann Resonance, two icons</vt:lpstr>
      <vt:lpstr>Schumann Resonance, global effect of Lightning</vt:lpstr>
      <vt:lpstr>Schumann Resonance,  bespoke hard &amp; software</vt:lpstr>
      <vt:lpstr>Schumann Resonance</vt:lpstr>
      <vt:lpstr>Schumann Resonance, Where it is found ! </vt:lpstr>
      <vt:lpstr>Schumann Resonance, How !   Our Plan </vt:lpstr>
      <vt:lpstr>Schumann Resonance,  Early days testing coils</vt:lpstr>
      <vt:lpstr>Schumann Resonance, So where did we start !</vt:lpstr>
      <vt:lpstr>Schumann Resonance, Low Noise Amplifier</vt:lpstr>
      <vt:lpstr>LNA  sch</vt:lpstr>
      <vt:lpstr>LNA pcb</vt:lpstr>
      <vt:lpstr>Schumann Resonance, Balanced Line Receiver</vt:lpstr>
      <vt:lpstr>BLR  sch</vt:lpstr>
      <vt:lpstr>PowerPoint Presentation</vt:lpstr>
      <vt:lpstr>PowerPoint Presentation</vt:lpstr>
      <vt:lpstr>PowerPoint Presentation</vt:lpstr>
      <vt:lpstr>PowerPoint Presentation</vt:lpstr>
      <vt:lpstr>Schumann Resonance, Signal Source in development</vt:lpstr>
      <vt:lpstr>Schumann Resonance, First Light Signal</vt:lpstr>
      <vt:lpstr>Schumann Resonance, A happy band of well wishers</vt:lpstr>
      <vt:lpstr>Schumann Resonance, Our Conclusions</vt:lpstr>
      <vt:lpstr>Schumann Resonance, further reading</vt:lpstr>
      <vt:lpstr>With grateful appreciation to the many,  for their advice &amp; assistance offered  and specifically to:</vt:lpstr>
      <vt:lpstr>Post Script</vt:lpstr>
      <vt:lpstr>Schumann Resonance,  Closing thought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Britten-Austin</dc:creator>
  <cp:lastModifiedBy>Harry Britten-Austin</cp:lastModifiedBy>
  <cp:revision>88</cp:revision>
  <cp:lastPrinted>2021-10-13T15:16:01Z</cp:lastPrinted>
  <dcterms:created xsi:type="dcterms:W3CDTF">2021-08-26T10:54:59Z</dcterms:created>
  <dcterms:modified xsi:type="dcterms:W3CDTF">2021-10-15T16:10:36Z</dcterms:modified>
</cp:coreProperties>
</file>