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61" r:id="rId5"/>
    <p:sldId id="262" r:id="rId6"/>
    <p:sldId id="263" r:id="rId7"/>
    <p:sldId id="264" r:id="rId8"/>
    <p:sldId id="268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D29C8-27A5-461A-9D24-4CE9594988C9}" v="2" dt="2026-03-17T08:49:48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erman" userId="b02e9059-6b39-4cf5-8ac6-debb76544535" providerId="ADAL" clId="{50ABCE76-D183-4565-8FC8-30E7FC8A973C}"/>
    <pc:docChg chg="custSel modSld">
      <pc:chgData name="John Berman" userId="b02e9059-6b39-4cf5-8ac6-debb76544535" providerId="ADAL" clId="{50ABCE76-D183-4565-8FC8-30E7FC8A973C}" dt="2026-03-17T08:50:55.078" v="82" actId="313"/>
      <pc:docMkLst>
        <pc:docMk/>
      </pc:docMkLst>
      <pc:sldChg chg="modSp mod">
        <pc:chgData name="John Berman" userId="b02e9059-6b39-4cf5-8ac6-debb76544535" providerId="ADAL" clId="{50ABCE76-D183-4565-8FC8-30E7FC8A973C}" dt="2026-03-17T08:50:55.078" v="82" actId="313"/>
        <pc:sldMkLst>
          <pc:docMk/>
          <pc:sldMk cId="2195099599" sldId="269"/>
        </pc:sldMkLst>
        <pc:spChg chg="mod">
          <ac:chgData name="John Berman" userId="b02e9059-6b39-4cf5-8ac6-debb76544535" providerId="ADAL" clId="{50ABCE76-D183-4565-8FC8-30E7FC8A973C}" dt="2026-03-17T08:50:55.078" v="82" actId="313"/>
          <ac:spMkLst>
            <pc:docMk/>
            <pc:sldMk cId="2195099599" sldId="269"/>
            <ac:spMk id="4" creationId="{CA94ACCC-F22C-A303-CC20-000951A2D5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C2476-D6B7-41B2-9E11-053C6368FE51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99F0F-B98B-417D-B51F-3071ECAF2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0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99F0F-B98B-417D-B51F-3071ECAF23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8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the plot window l and do a live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99F0F-B98B-417D-B51F-3071ECAF23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6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the watch list and do a live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99F0F-B98B-417D-B51F-3071ECAF23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a live </a:t>
            </a:r>
            <a:r>
              <a:rPr lang="en-GB" dirty="0" err="1"/>
              <a:t>demoe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99F0F-B98B-417D-B51F-3071ECAF23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some </a:t>
            </a:r>
            <a:r>
              <a:rPr lang="en-GB"/>
              <a:t>more reference  </a:t>
            </a:r>
            <a:r>
              <a:rPr lang="en-GB" dirty="0"/>
              <a:t>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99F0F-B98B-417D-B51F-3071ECAF23C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8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E754-A113-C041-2A5D-C0C4CF778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23046-100C-AD69-1DB3-310ADAE83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DFE77-1AD1-B7AF-E7F0-1873E8C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6342-31D9-4364-8946-1BFA2EDF202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751E0-5968-D35D-FCAF-068CEAB2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5CD81-83CB-61D0-E4B5-D5BBA0FB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BA7-FAB7-421B-8AF7-1C4DC2F4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4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C62E-23BE-5561-966C-4E52FCFB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882BB-E2E7-EAB9-478E-71EDFD129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B77D9-A98D-3952-95D2-4FDB073A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6342-31D9-4364-8946-1BFA2EDF202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EE6FA-34BC-2367-6056-93843B91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D5ED4-8AD4-ACF4-D419-BDDBA695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BA7-FAB7-421B-8AF7-1C4DC2F4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C7D4A-DB82-A752-C1F0-DDCF47811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AB050-E0AA-0641-81C6-D99CAD703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EB431-A7A5-445A-3386-D37AE2CB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6342-31D9-4364-8946-1BFA2EDF202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BC4D6-E501-44E0-F96B-7E5DCE5F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4CA9E-2691-0383-7F39-EC6D836D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BA7-FAB7-421B-8AF7-1C4DC2F4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0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92BC-0794-2645-B672-D3496651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CB42F-AF71-E460-DC3E-CB81A404B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53C08-A2DC-5520-2C81-4C27C0F1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6342-31D9-4364-8946-1BFA2EDF202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8490-C917-6705-D2BD-2E0C87F0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C15CC-4602-0339-A05C-AEA70E35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BA7-FAB7-421B-8AF7-1C4DC2F4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66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F540-36CB-89E1-7CBD-C4328CC5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5AF5D-FC64-0E84-3E61-592CD7636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7DAE1-1667-F9C3-43F7-A17394EB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6342-31D9-4364-8946-1BFA2EDF202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F368E-2C3E-4AF7-8B81-9CE74195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0E05D-5797-A949-9DC3-C5703E14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BA7-FAB7-421B-8AF7-1C4DC2F4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850C-2A61-5643-F4E3-94EB752B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EA9C-48FE-500A-352C-9DB4F49FF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0672B-B0BF-0A33-6FE3-0A86503E2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0776B-784F-5BFA-6E05-748EDFA1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6342-31D9-4364-8946-1BFA2EDF202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8B3AF-B864-D8CB-B859-DE40782A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1AF04-27D5-3D0C-9ECB-3A0CCA02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BA7-FAB7-421B-8AF7-1C4DC2F4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0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5661-B0A4-EF73-28D5-1759B6C3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C6279-D509-D0FF-C0DA-64C9584B4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AA550-F183-3FB0-C57A-398B4C61B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E71E0-A190-DA10-B889-42E324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A5B72-6744-4F74-EAEE-AE10A79A2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E29E7-902D-A3F5-C746-895F9AA5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6342-31D9-4364-8946-1BFA2EDF202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314E10-9BF8-8803-6301-B6D777F7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462EA-98C7-81EC-B11A-AAAE9764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BA7-FAB7-421B-8AF7-1C4DC2F4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4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FA1-8494-16CD-EB3D-AF09E2D8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1A766-F00E-885B-04DE-753312A6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6342-31D9-4364-8946-1BFA2EDF202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23F4-B5DA-BBF0-1D86-450BFC67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D7787-3ECB-A710-4D45-D867FD3A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BA7-FAB7-421B-8AF7-1C4DC2F4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67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DBFCA-017F-4EFB-E8DD-1CAF10FB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6342-31D9-4364-8946-1BFA2EDF202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B7F34-3C7F-E499-C104-DBA46B8F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61A80-3C3E-E9B0-009B-090049E5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BA7-FAB7-421B-8AF7-1C4DC2F4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6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4769-408E-E92D-C8EC-97C0BD42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9D08-CA30-DDFD-AD33-6E2F4F518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5C5E1-3FC9-429F-797A-299DAF685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9DF2E-F6FE-93F8-992D-BA794B73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6342-31D9-4364-8946-1BFA2EDF202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A9A63-2EAB-E9F5-EFC1-E0DC8E41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6492A-54FF-3B8A-8B3D-F2A9D7BF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BA7-FAB7-421B-8AF7-1C4DC2F4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9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8DEF-B20B-1A51-767F-C6E08940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BCB35-F35E-B2F2-3EBB-6A198714D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A7D31-562D-0A43-DC41-25142F3F2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5F719-6843-C1A5-0908-3E351B17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6342-31D9-4364-8946-1BFA2EDF202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7AD25-3C10-E72B-BEF8-0AAFC8E6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B27B8-3119-53B5-BCF1-FCA0AA78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BA7-FAB7-421B-8AF7-1C4DC2F4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0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0AB41-D916-DF9F-CB2A-AE992023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DCF1B-2330-505C-4552-8BD7C6303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D29BC-4D45-BD8F-1C44-C0CFF8611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D46342-31D9-4364-8946-1BFA2EDF202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31C7D-4640-F6EF-66A0-78D45BD43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E6826-7C5E-597F-3345-0A3826168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301BA7-FAB7-421B-8AF7-1C4DC2F4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7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ritastro.org/wp-content/uploads/2021/03/Hyde_SIDcoverdisk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id.radiometeordetection.org/" TargetMode="External"/><Relationship Id="rId4" Type="http://schemas.openxmlformats.org/officeDocument/2006/relationships/hyperlink" Target="https://sidstation.loudet.org/home-en.x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meteorbeacon.org/" TargetMode="External"/><Relationship Id="rId2" Type="http://schemas.openxmlformats.org/officeDocument/2006/relationships/hyperlink" Target="https://radiometeordetection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8207C4D-4BBB-E684-D1EE-9186E2598018}"/>
              </a:ext>
            </a:extLst>
          </p:cNvPr>
          <p:cNvSpPr txBox="1"/>
          <p:nvPr/>
        </p:nvSpPr>
        <p:spPr>
          <a:xfrm>
            <a:off x="2051304" y="12005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Sudden Ionospheric Disturbance and Detection using Spectrum Lab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33B4B-D873-D3B2-4997-968A58715D2B}"/>
              </a:ext>
            </a:extLst>
          </p:cNvPr>
          <p:cNvSpPr txBox="1"/>
          <p:nvPr/>
        </p:nvSpPr>
        <p:spPr>
          <a:xfrm>
            <a:off x="10101072" y="5968508"/>
            <a:ext cx="174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March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30FA8B-33DB-7174-EE26-F85CECC83289}"/>
              </a:ext>
            </a:extLst>
          </p:cNvPr>
          <p:cNvSpPr txBox="1"/>
          <p:nvPr/>
        </p:nvSpPr>
        <p:spPr>
          <a:xfrm>
            <a:off x="579120" y="5968508"/>
            <a:ext cx="163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John Berman</a:t>
            </a:r>
          </a:p>
        </p:txBody>
      </p:sp>
      <p:pic>
        <p:nvPicPr>
          <p:cNvPr id="11" name="Picture 10" descr="A close-up of a graph&#10;&#10;AI-generated content may be incorrect.">
            <a:extLst>
              <a:ext uri="{FF2B5EF4-FFF2-40B4-BE49-F238E27FC236}">
                <a16:creationId xmlns:a16="http://schemas.microsoft.com/office/drawing/2014/main" id="{7AE48A71-7397-D04E-1F53-E8EEC444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" y="618518"/>
            <a:ext cx="9768840" cy="5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6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8C923-FD98-89C8-49E4-0967EC18A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226D66-2B59-1275-67A4-4BA7C6E43515}"/>
              </a:ext>
            </a:extLst>
          </p:cNvPr>
          <p:cNvSpPr txBox="1"/>
          <p:nvPr/>
        </p:nvSpPr>
        <p:spPr>
          <a:xfrm>
            <a:off x="0" y="427054"/>
            <a:ext cx="1235556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My SID Site</a:t>
            </a:r>
          </a:p>
          <a:p>
            <a:endParaRPr lang="en-GB" dirty="0"/>
          </a:p>
          <a:p>
            <a:r>
              <a:rPr lang="en-GB" dirty="0"/>
              <a:t>As I have an interest in websites, I have created a site and the plots from Spectrum Lab are uploaded to my site and added </a:t>
            </a:r>
          </a:p>
          <a:p>
            <a:r>
              <a:rPr lang="en-GB" dirty="0"/>
              <a:t>to a </a:t>
            </a:r>
            <a:r>
              <a:rPr lang="en-GB" dirty="0" err="1"/>
              <a:t>MySql</a:t>
            </a:r>
            <a:r>
              <a:rPr lang="en-GB" dirty="0"/>
              <a:t> Database,  this is done using a Python Script (developed using AI)</a:t>
            </a:r>
          </a:p>
          <a:p>
            <a:endParaRPr lang="en-GB" dirty="0"/>
          </a:p>
          <a:p>
            <a:r>
              <a:rPr lang="en-GB" dirty="0"/>
              <a:t>So, on my site I have a plot archive and a page which shows the latest plot.</a:t>
            </a:r>
          </a:p>
          <a:p>
            <a:endParaRPr lang="en-GB" dirty="0"/>
          </a:p>
          <a:p>
            <a:r>
              <a:rPr lang="en-GB" dirty="0"/>
              <a:t>I'm currently experimenting using AI to look at the plots and highlight any potential SIDS.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29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40183-0C0B-6963-4318-E20DB9FB1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94ACCC-F22C-A303-CC20-000951A2D51F}"/>
              </a:ext>
            </a:extLst>
          </p:cNvPr>
          <p:cNvSpPr txBox="1"/>
          <p:nvPr/>
        </p:nvSpPr>
        <p:spPr>
          <a:xfrm>
            <a:off x="0" y="427054"/>
            <a:ext cx="1081437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Useful Sites</a:t>
            </a:r>
          </a:p>
          <a:p>
            <a:endParaRPr lang="en-GB" dirty="0"/>
          </a:p>
          <a:p>
            <a:r>
              <a:rPr lang="en-GB" dirty="0"/>
              <a:t>These instructions were written by Paul Hyde and whilst they were written a few years ago they work just fine</a:t>
            </a:r>
            <a:br>
              <a:rPr lang="en-GB" dirty="0"/>
            </a:br>
            <a:br>
              <a:rPr lang="en-GB" dirty="0"/>
            </a:br>
            <a:r>
              <a:rPr lang="en-GB" dirty="0">
                <a:hlinkClick r:id="rId3"/>
              </a:rPr>
              <a:t>Monitoring SIDs using Spectrum Lab and USB Sound Cards</a:t>
            </a:r>
            <a:endParaRPr lang="en-GB" dirty="0"/>
          </a:p>
          <a:p>
            <a:endParaRPr lang="en-GB" dirty="0"/>
          </a:p>
          <a:p>
            <a:r>
              <a:rPr lang="en-GB" dirty="0"/>
              <a:t>A very compressive SID site created by Lionel </a:t>
            </a:r>
            <a:r>
              <a:rPr lang="en-GB" dirty="0" err="1"/>
              <a:t>Loudet</a:t>
            </a:r>
            <a:r>
              <a:rPr lang="en-GB" dirty="0"/>
              <a:t> and a good reference to check against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https://sidstation.loudet.org/home-en.xhtml</a:t>
            </a:r>
            <a:endParaRPr lang="en-GB" dirty="0"/>
          </a:p>
          <a:p>
            <a:endParaRPr lang="en-GB" dirty="0"/>
          </a:p>
          <a:p>
            <a:r>
              <a:rPr lang="en-GB" dirty="0"/>
              <a:t>My Website</a:t>
            </a:r>
          </a:p>
          <a:p>
            <a:endParaRPr lang="en-GB" dirty="0"/>
          </a:p>
          <a:p>
            <a:r>
              <a:rPr lang="en-GB" dirty="0">
                <a:hlinkClick r:id="rId5"/>
              </a:rPr>
              <a:t>https://sid.radiometeordetection.org/</a:t>
            </a:r>
            <a:endParaRPr lang="en-GB" dirty="0"/>
          </a:p>
          <a:p>
            <a:endParaRPr lang="en-GB" dirty="0"/>
          </a:p>
          <a:p>
            <a:r>
              <a:rPr lang="en-GB" dirty="0"/>
              <a:t>My Web site also has additional information on my setup</a:t>
            </a:r>
          </a:p>
          <a:p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09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9AC4D-6402-A85E-5AA3-E1903EFE9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171A5B-6710-5C07-4066-46E4388113E0}"/>
              </a:ext>
            </a:extLst>
          </p:cNvPr>
          <p:cNvSpPr txBox="1"/>
          <p:nvPr/>
        </p:nvSpPr>
        <p:spPr>
          <a:xfrm>
            <a:off x="536066" y="1028307"/>
            <a:ext cx="109579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Keen Astro-Photographer and then moved to Radio Astronomy</a:t>
            </a:r>
          </a:p>
          <a:p>
            <a:endParaRPr lang="en-GB" dirty="0"/>
          </a:p>
          <a:p>
            <a:r>
              <a:rPr lang="en-GB" dirty="0"/>
              <a:t>and started with Meteor Detection via Graves and then via the Uk Beacon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Keen website creator </a:t>
            </a:r>
          </a:p>
          <a:p>
            <a:endParaRPr lang="en-GB" dirty="0"/>
          </a:p>
          <a:p>
            <a:r>
              <a:rPr lang="en-GB" dirty="0"/>
              <a:t>Radio Meteor Detection collaboration project website running since . 2017</a:t>
            </a:r>
          </a:p>
          <a:p>
            <a:r>
              <a:rPr lang="en-GB" dirty="0">
                <a:hlinkClick r:id="rId2"/>
              </a:rPr>
              <a:t>https://radiometeordetection.org/</a:t>
            </a:r>
            <a:endParaRPr lang="en-GB" dirty="0"/>
          </a:p>
          <a:p>
            <a:endParaRPr lang="en-GB" dirty="0"/>
          </a:p>
          <a:p>
            <a:r>
              <a:rPr lang="en-GB" dirty="0"/>
              <a:t>UK Meteor Radar Project Website</a:t>
            </a:r>
          </a:p>
          <a:p>
            <a:r>
              <a:rPr lang="en-GB" dirty="0">
                <a:hlinkClick r:id="rId3"/>
              </a:rPr>
              <a:t>https://ukmeteorbeacon.org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Under Development  and coming soon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Website coming fire the VLF Archive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Website  coming for the Muon Project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597AC-8EA5-EE99-54B8-D83ECC209C16}"/>
              </a:ext>
            </a:extLst>
          </p:cNvPr>
          <p:cNvSpPr txBox="1"/>
          <p:nvPr/>
        </p:nvSpPr>
        <p:spPr>
          <a:xfrm>
            <a:off x="4727448" y="0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Who is John Berman</a:t>
            </a:r>
          </a:p>
        </p:txBody>
      </p:sp>
    </p:spTree>
    <p:extLst>
      <p:ext uri="{BB962C8B-B14F-4D97-AF65-F5344CB8AC3E}">
        <p14:creationId xmlns:p14="http://schemas.microsoft.com/office/powerpoint/2010/main" val="409561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1C25D-B69E-0A68-233C-BDD7C8D65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LF propagation">
            <a:extLst>
              <a:ext uri="{FF2B5EF4-FFF2-40B4-BE49-F238E27FC236}">
                <a16:creationId xmlns:a16="http://schemas.microsoft.com/office/drawing/2014/main" id="{75C5BDFC-7986-2A7D-0DEB-42E4D7CC55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33072-DEA4-39B2-4FCC-BB2B658C043C}"/>
              </a:ext>
            </a:extLst>
          </p:cNvPr>
          <p:cNvSpPr txBox="1"/>
          <p:nvPr/>
        </p:nvSpPr>
        <p:spPr>
          <a:xfrm>
            <a:off x="2768346" y="80510"/>
            <a:ext cx="7536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Sudden Ionospheric Disturbance's (SIDs) and their detection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473F7CC-DC3B-1639-09F8-D3B3C3B4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94" y="414917"/>
            <a:ext cx="11692812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GB" sz="1050" dirty="0"/>
              <a:t>A </a:t>
            </a:r>
            <a:r>
              <a:rPr lang="en-GB" sz="1050" b="1" dirty="0"/>
              <a:t>Sudden Ionospheric Disturbance (SID)</a:t>
            </a:r>
            <a:r>
              <a:rPr lang="en-GB" sz="1050" dirty="0"/>
              <a:t> is a rapid change in the </a:t>
            </a:r>
            <a:r>
              <a:rPr lang="en-GB" sz="1050" b="1" dirty="0"/>
              <a:t>Earth’s ionosphere</a:t>
            </a:r>
            <a:r>
              <a:rPr lang="en-GB" sz="1050" dirty="0"/>
              <a:t> caused mainly by intense radiation from the Sun, especially during </a:t>
            </a:r>
            <a:r>
              <a:rPr lang="en-GB" sz="1050" b="1" dirty="0"/>
              <a:t>solar flares</a:t>
            </a:r>
            <a:r>
              <a:rPr lang="en-GB" sz="1050" dirty="0"/>
              <a:t>. These disturbances can temporarily disrupt radio communications on Earth.</a:t>
            </a:r>
          </a:p>
          <a:p>
            <a:pPr lvl="0" algn="just"/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rgbClr val="000033"/>
              </a:solidFill>
              <a:effectLst/>
              <a:latin typeface="Lucida Grande"/>
            </a:endParaRPr>
          </a:p>
          <a:p>
            <a:pPr lvl="0" algn="just"/>
            <a:endParaRPr lang="en-GB" altLang="en-US" sz="1050" dirty="0">
              <a:solidFill>
                <a:srgbClr val="000033"/>
              </a:solidFill>
              <a:latin typeface="Lucida Grande"/>
            </a:endParaRPr>
          </a:p>
          <a:p>
            <a:r>
              <a:rPr lang="en-GB" sz="900" dirty="0"/>
              <a:t>A </a:t>
            </a:r>
            <a:r>
              <a:rPr lang="en-GB" sz="900" b="1" dirty="0"/>
              <a:t>SID occurs when a strong solar flare emits intense X-rays and ultraviolet radiation</a:t>
            </a:r>
            <a:r>
              <a:rPr lang="en-GB" sz="900" dirty="0"/>
              <a:t> that reaches Earth in about </a:t>
            </a:r>
            <a:r>
              <a:rPr lang="en-GB" sz="900" b="1" dirty="0"/>
              <a:t>8 minutes</a:t>
            </a:r>
            <a:r>
              <a:rPr lang="en-GB" sz="900" dirty="0"/>
              <a:t>.</a:t>
            </a:r>
          </a:p>
          <a:p>
            <a:endParaRPr lang="en-GB" sz="900" dirty="0"/>
          </a:p>
          <a:p>
            <a:r>
              <a:rPr lang="en-GB" sz="900" dirty="0"/>
              <a:t>This radiation:</a:t>
            </a:r>
          </a:p>
          <a:p>
            <a:endParaRPr lang="en-GB" sz="900" dirty="0"/>
          </a:p>
          <a:p>
            <a:r>
              <a:rPr lang="en-GB" sz="900" b="1" dirty="0"/>
              <a:t>Suddenly increases ionization</a:t>
            </a:r>
            <a:r>
              <a:rPr lang="en-GB" sz="900" dirty="0"/>
              <a:t> in the ionosphere, especially in the </a:t>
            </a:r>
            <a:r>
              <a:rPr lang="en-GB" sz="900" b="1" dirty="0"/>
              <a:t>D-layer</a:t>
            </a:r>
            <a:r>
              <a:rPr lang="en-GB" sz="900" dirty="0"/>
              <a:t>.</a:t>
            </a:r>
          </a:p>
          <a:p>
            <a:endParaRPr lang="en-GB" sz="900" dirty="0"/>
          </a:p>
          <a:p>
            <a:r>
              <a:rPr lang="en-GB" sz="900" dirty="0"/>
              <a:t>The D-layer becomes much denser than normal.</a:t>
            </a:r>
          </a:p>
          <a:p>
            <a:endParaRPr lang="en-GB" sz="900" dirty="0"/>
          </a:p>
          <a:p>
            <a:r>
              <a:rPr lang="en-GB" sz="900" dirty="0"/>
              <a:t>Instead of reflecting radio waves, it </a:t>
            </a:r>
            <a:r>
              <a:rPr lang="en-GB" sz="900" b="1" dirty="0"/>
              <a:t>absorbs them strongly</a:t>
            </a:r>
            <a:r>
              <a:rPr lang="en-GB" sz="900" dirty="0"/>
              <a:t>.</a:t>
            </a:r>
          </a:p>
          <a:p>
            <a:pPr lvl="0" algn="just"/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33"/>
              </a:solidFill>
              <a:effectLst/>
              <a:latin typeface="Lucida Grand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000033"/>
              </a:solidFill>
              <a:latin typeface="Lucida Grande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76013F9-8B51-78C5-1470-F76B66570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138" y="6166084"/>
            <a:ext cx="52245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altLang="en-US" sz="1200" b="1" dirty="0"/>
              <a:t>With simple non expensive equipment we can detect SID’s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849EE5-A30A-C1FC-E82C-2CC8CDF2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892" y="2434646"/>
            <a:ext cx="6347415" cy="35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8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B2773-351C-B933-5E51-C926B18AC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E6A9D6-EEC3-36C4-2602-42A3C81E8682}"/>
              </a:ext>
            </a:extLst>
          </p:cNvPr>
          <p:cNvSpPr/>
          <p:nvPr/>
        </p:nvSpPr>
        <p:spPr>
          <a:xfrm>
            <a:off x="1879092" y="1078545"/>
            <a:ext cx="2057400" cy="969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Antenna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14EA40-F90F-C1B7-2DEF-3EDCACE6D565}"/>
              </a:ext>
            </a:extLst>
          </p:cNvPr>
          <p:cNvSpPr/>
          <p:nvPr/>
        </p:nvSpPr>
        <p:spPr>
          <a:xfrm>
            <a:off x="1879092" y="2944368"/>
            <a:ext cx="2057400" cy="969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External USB Sound Card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008BF-9C72-E293-05C1-3A3F441B51AA}"/>
              </a:ext>
            </a:extLst>
          </p:cNvPr>
          <p:cNvSpPr/>
          <p:nvPr/>
        </p:nvSpPr>
        <p:spPr>
          <a:xfrm>
            <a:off x="1879092" y="4934712"/>
            <a:ext cx="2057400" cy="969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Spectrum Lab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01119-0EDC-F8F1-C5C6-CF93CDD47B0F}"/>
              </a:ext>
            </a:extLst>
          </p:cNvPr>
          <p:cNvSpPr txBox="1"/>
          <p:nvPr/>
        </p:nvSpPr>
        <p:spPr>
          <a:xfrm>
            <a:off x="4029456" y="1162336"/>
            <a:ext cx="465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100m of Enamelled Copper wire 22 AWG and wound it round a home-made wooden frame which is 60 cm square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4E316-110E-737A-93BB-56ECED0FC461}"/>
              </a:ext>
            </a:extLst>
          </p:cNvPr>
          <p:cNvSpPr txBox="1"/>
          <p:nvPr/>
        </p:nvSpPr>
        <p:spPr>
          <a:xfrm>
            <a:off x="4029456" y="2944368"/>
            <a:ext cx="75956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 sourced an external USB Sound Card, key point being ideally get a one that can support 96 </a:t>
            </a:r>
            <a:r>
              <a:rPr lang="en-GB" sz="1600" dirty="0" err="1"/>
              <a:t>khz</a:t>
            </a:r>
            <a:r>
              <a:rPr lang="en-GB" sz="1600" dirty="0"/>
              <a:t> sampling rate, that way it can receive radio signals up to 44 </a:t>
            </a:r>
            <a:r>
              <a:rPr lang="en-GB" sz="1600" dirty="0" err="1"/>
              <a:t>khz.</a:t>
            </a:r>
            <a:r>
              <a:rPr lang="en-GB" sz="1600" dirty="0"/>
              <a:t> Simply connect the two antenna wires to a Jack and the Jack plugs into the mic socket on the USB Device</a:t>
            </a:r>
            <a:br>
              <a:rPr lang="en-GB" sz="1100" dirty="0"/>
            </a:br>
            <a:endParaRPr lang="en-GB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6D8A1-9587-A0FB-6A78-A52133E01971}"/>
              </a:ext>
            </a:extLst>
          </p:cNvPr>
          <p:cNvSpPr txBox="1"/>
          <p:nvPr/>
        </p:nvSpPr>
        <p:spPr>
          <a:xfrm>
            <a:off x="4029456" y="5141898"/>
            <a:ext cx="7473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You can download Spectrum lab and install, there are some basic settings, and you will need a configuration file ( there are plenty available)</a:t>
            </a:r>
          </a:p>
          <a:p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60008F-A8FC-6A8D-1E1B-DDE3B5D24486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907792" y="2029968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F3435C-B1DA-AF8B-664F-B96D90513E1B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2907792" y="3913632"/>
            <a:ext cx="0" cy="1021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005722E-FB54-FECC-C4FC-088C3C6F440B}"/>
              </a:ext>
            </a:extLst>
          </p:cNvPr>
          <p:cNvSpPr txBox="1"/>
          <p:nvPr/>
        </p:nvSpPr>
        <p:spPr>
          <a:xfrm>
            <a:off x="4681830" y="132821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Basic Setup </a:t>
            </a:r>
          </a:p>
        </p:txBody>
      </p:sp>
    </p:spTree>
    <p:extLst>
      <p:ext uri="{BB962C8B-B14F-4D97-AF65-F5344CB8AC3E}">
        <p14:creationId xmlns:p14="http://schemas.microsoft.com/office/powerpoint/2010/main" val="414201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6C07E-0798-3211-1679-782C6D879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8006C5-FFCA-F222-5657-1D83947845D6}"/>
              </a:ext>
            </a:extLst>
          </p:cNvPr>
          <p:cNvSpPr txBox="1"/>
          <p:nvPr/>
        </p:nvSpPr>
        <p:spPr>
          <a:xfrm>
            <a:off x="3741039" y="285369"/>
            <a:ext cx="314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Antenna and the Connections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104CC-FBD2-1D13-9EC1-7813E959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71" y="1227847"/>
            <a:ext cx="3228065" cy="3429000"/>
          </a:xfrm>
          <a:prstGeom prst="rect">
            <a:avLst/>
          </a:prstGeom>
        </p:spPr>
      </p:pic>
      <p:pic>
        <p:nvPicPr>
          <p:cNvPr id="1028" name="Picture 4" descr="Connections">
            <a:extLst>
              <a:ext uri="{FF2B5EF4-FFF2-40B4-BE49-F238E27FC236}">
                <a16:creationId xmlns:a16="http://schemas.microsoft.com/office/drawing/2014/main" id="{4DFD4AB6-1120-C1B2-3702-4A47DDCE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18" y="1227847"/>
            <a:ext cx="2748462" cy="34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8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09743-91AE-765D-79CD-D0AA354B1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1CCA93-13FB-BFA1-885B-FBB0BC3129DF}"/>
              </a:ext>
            </a:extLst>
          </p:cNvPr>
          <p:cNvSpPr txBox="1"/>
          <p:nvPr/>
        </p:nvSpPr>
        <p:spPr>
          <a:xfrm>
            <a:off x="275463" y="175641"/>
            <a:ext cx="16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Spectrum Lab</a:t>
            </a:r>
          </a:p>
        </p:txBody>
      </p:sp>
      <p:pic>
        <p:nvPicPr>
          <p:cNvPr id="3074" name="Picture 2" descr="Antenna">
            <a:extLst>
              <a:ext uri="{FF2B5EF4-FFF2-40B4-BE49-F238E27FC236}">
                <a16:creationId xmlns:a16="http://schemas.microsoft.com/office/drawing/2014/main" id="{4E876E9E-5C3E-3FD3-075F-1D708503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26" y="2266379"/>
            <a:ext cx="4204217" cy="36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AFA4EF-BAEB-0A47-58C3-41FD1C04B447}"/>
              </a:ext>
            </a:extLst>
          </p:cNvPr>
          <p:cNvSpPr txBox="1"/>
          <p:nvPr/>
        </p:nvSpPr>
        <p:spPr>
          <a:xfrm>
            <a:off x="275463" y="621792"/>
            <a:ext cx="116826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Spectrum Lab is a mature product there is link in the Reference Slide</a:t>
            </a:r>
          </a:p>
          <a:p>
            <a:endParaRPr lang="en-GB" dirty="0"/>
          </a:p>
          <a:p>
            <a:r>
              <a:rPr lang="en-GB" dirty="0"/>
              <a:t>There are lots of setting, but all controlled by a configuration file  - there is a link to mine in the reference slide, mine is </a:t>
            </a:r>
          </a:p>
          <a:p>
            <a:r>
              <a:rPr lang="en-GB" dirty="0"/>
              <a:t>not perfect but it will get you going – a key setting will be to choose the input device – Shown here in yellow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91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F3CAB-8575-E2C7-27E1-128741D18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6B5DBB-A9D4-9742-D2B6-1E0561DD3971}"/>
              </a:ext>
            </a:extLst>
          </p:cNvPr>
          <p:cNvSpPr txBox="1"/>
          <p:nvPr/>
        </p:nvSpPr>
        <p:spPr>
          <a:xfrm>
            <a:off x="430911" y="395097"/>
            <a:ext cx="143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Plot Window</a:t>
            </a:r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291B29EB-5AA3-538D-DA39-305A5EE7C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0" y="952500"/>
            <a:ext cx="11619835" cy="3867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C4DD35-024E-8805-934A-331B26A1EDBE}"/>
              </a:ext>
            </a:extLst>
          </p:cNvPr>
          <p:cNvSpPr txBox="1"/>
          <p:nvPr/>
        </p:nvSpPr>
        <p:spPr>
          <a:xfrm>
            <a:off x="321021" y="5259169"/>
            <a:ext cx="11549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is what my plot window looks like – Spectrum Lab can monito more than 1 frequency, it’s a good idea to at least</a:t>
            </a:r>
          </a:p>
          <a:p>
            <a:r>
              <a:rPr lang="en-GB" dirty="0"/>
              <a:t>monitor 2 or more frequency's </a:t>
            </a:r>
          </a:p>
        </p:txBody>
      </p:sp>
    </p:spTree>
    <p:extLst>
      <p:ext uri="{BB962C8B-B14F-4D97-AF65-F5344CB8AC3E}">
        <p14:creationId xmlns:p14="http://schemas.microsoft.com/office/powerpoint/2010/main" val="1356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A1BC5-5126-7216-DC7F-FDB65BF91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978F85-98CE-05D5-17C4-7279366D5D41}"/>
              </a:ext>
            </a:extLst>
          </p:cNvPr>
          <p:cNvSpPr txBox="1"/>
          <p:nvPr/>
        </p:nvSpPr>
        <p:spPr>
          <a:xfrm>
            <a:off x="430911" y="395097"/>
            <a:ext cx="143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Plot Window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B14D90B-29E3-9B69-105C-F3ED22403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1" y="936879"/>
            <a:ext cx="6284521" cy="2647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392E56-D1FA-644E-6CCF-B077BAFC9CBE}"/>
              </a:ext>
            </a:extLst>
          </p:cNvPr>
          <p:cNvSpPr txBox="1"/>
          <p:nvPr/>
        </p:nvSpPr>
        <p:spPr>
          <a:xfrm>
            <a:off x="349008" y="3285945"/>
            <a:ext cx="64538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Watch List is where you set the frequency's to be monitored</a:t>
            </a:r>
          </a:p>
          <a:p>
            <a:endParaRPr lang="en-GB" dirty="0"/>
          </a:p>
          <a:p>
            <a:r>
              <a:rPr lang="en-GB" dirty="0"/>
              <a:t>It’s a good idea to monitor more than one frequency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818BE-8B04-A4E5-5C46-C0D368BFC4AC}"/>
              </a:ext>
            </a:extLst>
          </p:cNvPr>
          <p:cNvSpPr txBox="1"/>
          <p:nvPr/>
        </p:nvSpPr>
        <p:spPr>
          <a:xfrm>
            <a:off x="349008" y="4540411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18.3khz  - French Navy </a:t>
            </a:r>
            <a:r>
              <a:rPr lang="en-GB" dirty="0" err="1"/>
              <a:t>Rosnay</a:t>
            </a:r>
            <a:r>
              <a:rPr lang="en-GB" dirty="0"/>
              <a:t>, France</a:t>
            </a:r>
          </a:p>
          <a:p>
            <a:r>
              <a:rPr lang="en-GB" dirty="0"/>
              <a:t>19.6khz Royal Navy, </a:t>
            </a:r>
            <a:r>
              <a:rPr lang="en-GB" dirty="0" err="1"/>
              <a:t>Anthorn</a:t>
            </a:r>
            <a:r>
              <a:rPr lang="en-GB" dirty="0"/>
              <a:t>, UK</a:t>
            </a:r>
          </a:p>
          <a:p>
            <a:r>
              <a:rPr lang="en-GB" dirty="0"/>
              <a:t>20.27khz NATO / Italian Navy, Isola di </a:t>
            </a:r>
            <a:r>
              <a:rPr lang="en-GB" dirty="0" err="1"/>
              <a:t>Tavolara</a:t>
            </a:r>
            <a:r>
              <a:rPr lang="en-GB" dirty="0"/>
              <a:t>, Italy</a:t>
            </a:r>
          </a:p>
          <a:p>
            <a:r>
              <a:rPr lang="en-GB" dirty="0"/>
              <a:t>20.9khz French Navy St. Assise, France</a:t>
            </a:r>
          </a:p>
          <a:p>
            <a:r>
              <a:rPr lang="en-GB" dirty="0"/>
              <a:t>22.2khz French Navy </a:t>
            </a:r>
            <a:r>
              <a:rPr lang="en-GB" dirty="0" err="1"/>
              <a:t>Rosnay</a:t>
            </a:r>
            <a:r>
              <a:rPr lang="en-GB" dirty="0"/>
              <a:t>, France</a:t>
            </a:r>
          </a:p>
          <a:p>
            <a:r>
              <a:rPr lang="en-GB" b="1" dirty="0"/>
              <a:t>23.4khz NATO / </a:t>
            </a:r>
            <a:r>
              <a:rPr lang="en-GB" b="1" dirty="0" err="1"/>
              <a:t>Ramsloh</a:t>
            </a:r>
            <a:r>
              <a:rPr lang="en-GB" b="1" dirty="0"/>
              <a:t>, Germany</a:t>
            </a:r>
          </a:p>
        </p:txBody>
      </p:sp>
    </p:spTree>
    <p:extLst>
      <p:ext uri="{BB962C8B-B14F-4D97-AF65-F5344CB8AC3E}">
        <p14:creationId xmlns:p14="http://schemas.microsoft.com/office/powerpoint/2010/main" val="19973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3379D-7049-4958-B18E-4F8EDECD9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517485-4770-613F-8283-9DE4589A6E58}"/>
              </a:ext>
            </a:extLst>
          </p:cNvPr>
          <p:cNvSpPr txBox="1"/>
          <p:nvPr/>
        </p:nvSpPr>
        <p:spPr>
          <a:xfrm>
            <a:off x="210312" y="669417"/>
            <a:ext cx="326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08 February 2026 @14:00 GMT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5940E-03AC-693D-C5C6-49AB639B2111}"/>
              </a:ext>
            </a:extLst>
          </p:cNvPr>
          <p:cNvSpPr txBox="1"/>
          <p:nvPr/>
        </p:nvSpPr>
        <p:spPr>
          <a:xfrm>
            <a:off x="210312" y="118872"/>
            <a:ext cx="287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is my first SID Capture </a:t>
            </a:r>
          </a:p>
        </p:txBody>
      </p:sp>
      <p:pic>
        <p:nvPicPr>
          <p:cNvPr id="8" name="Picture 7" descr="A graph of a graph&#10;&#10;AI-generated content may be incorrect.">
            <a:extLst>
              <a:ext uri="{FF2B5EF4-FFF2-40B4-BE49-F238E27FC236}">
                <a16:creationId xmlns:a16="http://schemas.microsoft.com/office/drawing/2014/main" id="{D6F4E5B8-5F95-F3C1-6F8E-227008B4F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399"/>
            <a:ext cx="12192000" cy="34292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3469B1C-7BC9-66DF-B8F8-A71E90F52C50}"/>
              </a:ext>
            </a:extLst>
          </p:cNvPr>
          <p:cNvSpPr/>
          <p:nvPr/>
        </p:nvSpPr>
        <p:spPr>
          <a:xfrm>
            <a:off x="6172200" y="1289304"/>
            <a:ext cx="2267712" cy="427939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230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692</Words>
  <Application>Microsoft Office PowerPoint</Application>
  <PresentationFormat>Widescreen</PresentationFormat>
  <Paragraphs>103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Lucida Grande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Berman</dc:creator>
  <cp:lastModifiedBy>John Berman</cp:lastModifiedBy>
  <cp:revision>2</cp:revision>
  <dcterms:created xsi:type="dcterms:W3CDTF">2026-03-09T09:00:32Z</dcterms:created>
  <dcterms:modified xsi:type="dcterms:W3CDTF">2026-03-17T08:50:56Z</dcterms:modified>
</cp:coreProperties>
</file>